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13"/>
  </p:notesMasterIdLst>
  <p:handoutMasterIdLst>
    <p:handoutMasterId r:id="rId14"/>
  </p:handoutMasterIdLst>
  <p:sldIdLst>
    <p:sldId id="256" r:id="rId2"/>
    <p:sldId id="280" r:id="rId3"/>
    <p:sldId id="279" r:id="rId4"/>
    <p:sldId id="290" r:id="rId5"/>
    <p:sldId id="284" r:id="rId6"/>
    <p:sldId id="285" r:id="rId7"/>
    <p:sldId id="289" r:id="rId8"/>
    <p:sldId id="286" r:id="rId9"/>
    <p:sldId id="291" r:id="rId10"/>
    <p:sldId id="282" r:id="rId11"/>
    <p:sldId id="287" r:id="rId12"/>
  </p:sldIdLst>
  <p:sldSz cx="9144000" cy="6858000" type="screen4x3"/>
  <p:notesSz cx="6797675" cy="99282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imes New Roman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3476" autoAdjust="0"/>
  </p:normalViewPr>
  <p:slideViewPr>
    <p:cSldViewPr>
      <p:cViewPr varScale="1">
        <p:scale>
          <a:sx n="66" d="100"/>
          <a:sy n="66" d="100"/>
        </p:scale>
        <p:origin x="66" y="5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8404F84-3878-46D4-8305-70DAF3BE5473}" type="datetimeFigureOut">
              <a:rPr lang="en-US"/>
              <a:pPr>
                <a:defRPr/>
              </a:pPr>
              <a:t>3/31/2025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7E07BAC-A868-45EF-A375-78FD909A7693}" type="slidenum">
              <a:rPr lang="en-IE"/>
              <a:pPr>
                <a:defRPr/>
              </a:pPr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644965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4FB0DC-002B-43E3-973A-E92ED0188E56}" type="datetimeFigureOut">
              <a:rPr lang="en-IE" smtClean="0"/>
              <a:pPr/>
              <a:t>31/03/2025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B33B6C-AA42-4D44-8A3E-DF6B42EAF5C7}" type="slidenum">
              <a:rPr lang="en-IE" smtClean="0"/>
              <a:pPr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3753650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7078D1-21AF-4E44-AF8B-049C8827CC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C14266-3764-4323-8C40-32925BF8EF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CE55D3-EF35-47ED-842A-985D649950C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896AA-8C39-41F0-BDEF-A79050B8E2E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8BFA5-63E9-4231-A93E-F9AAAED454C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C74D10-6C33-4590-BD13-4BAAD5FF970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0EAB4C-0BF0-4580-946D-967F42E4078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F5DD1C-47B7-4217-A001-A5FB84430750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F20552-CEC0-41F6-A5C6-B1439CBB9091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6E67B-63A5-49D7-AB1A-97FB096ED1B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97E2454-0CD7-4331-9572-F7662D31DB6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>
              <a:defRPr/>
            </a:pPr>
            <a:endParaRPr lang="en-US">
              <a:latin typeface="+mn-lt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8E945959-5DF2-452F-81D5-06E2EB0A8E0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8" r:id="rId1"/>
    <p:sldLayoutId id="2147483800" r:id="rId2"/>
    <p:sldLayoutId id="2147483809" r:id="rId3"/>
    <p:sldLayoutId id="2147483801" r:id="rId4"/>
    <p:sldLayoutId id="2147483802" r:id="rId5"/>
    <p:sldLayoutId id="2147483803" r:id="rId6"/>
    <p:sldLayoutId id="2147483804" r:id="rId7"/>
    <p:sldLayoutId id="2147483805" r:id="rId8"/>
    <p:sldLayoutId id="2147483810" r:id="rId9"/>
    <p:sldLayoutId id="2147483806" r:id="rId10"/>
    <p:sldLayoutId id="2147483807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3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30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0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0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bg>
      <p:bgPr>
        <a:gradFill rotWithShape="1">
          <a:gsLst>
            <a:gs pos="30000">
              <a:schemeClr val="bg2">
                <a:tint val="80000"/>
                <a:satMod val="400000"/>
              </a:schemeClr>
            </a:gs>
            <a:gs pos="25000">
              <a:schemeClr val="bg2">
                <a:tint val="83000"/>
                <a:satMod val="320000"/>
              </a:schemeClr>
            </a:gs>
            <a:gs pos="100000">
              <a:schemeClr val="bg2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/>
              <a:t>Wood Manufacturing &amp; Finishing</a:t>
            </a:r>
            <a:br>
              <a:rPr lang="en-GB" dirty="0"/>
            </a:br>
            <a:r>
              <a:rPr lang="en-GB" dirty="0"/>
              <a:t>Percentage Waste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228975"/>
            <a:ext cx="7854950" cy="1752600"/>
          </a:xfrm>
        </p:spPr>
        <p:txBody>
          <a:bodyPr/>
          <a:lstStyle/>
          <a:p>
            <a:pPr marR="0" eaLnBrk="1" hangingPunct="1"/>
            <a:r>
              <a:rPr lang="en-GB" dirty="0"/>
              <a:t>Phase 4</a:t>
            </a:r>
          </a:p>
          <a:p>
            <a:pPr marR="0" eaLnBrk="1" hangingPunct="1"/>
            <a:r>
              <a:rPr lang="en-GB" dirty="0"/>
              <a:t>Lecturer Jennifer Byrne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42403829-F1C4-491E-9E6B-DBD1617843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07078D1-21AF-4E44-AF8B-049C8827CC32}" type="slidenum">
              <a:rPr lang="en-GB" smtClean="0"/>
              <a:pPr>
                <a:defRPr/>
              </a:pPr>
              <a:t>1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/>
      <p:bldP spid="512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C4D6CCEC-C201-2D2B-A1D7-B2AF619D8C9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2372" y="1196752"/>
            <a:ext cx="8507288" cy="60579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IE" sz="2400" b="1" dirty="0"/>
              <a:t>Q7. </a:t>
            </a:r>
            <a:r>
              <a:rPr lang="en-IE" sz="2400" dirty="0"/>
              <a:t>Calculate the percentage waste when 16 circular stool seats, 400mm in diameter, are cut from a sheet of MDF measuring 1.220m x 2.440m.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MDF sheet</a:t>
            </a:r>
            <a:r>
              <a:rPr lang="en-IE" sz="2400" dirty="0"/>
              <a:t>  = 1.220  x  2.440  =  2.976m²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1 stool seat</a:t>
            </a:r>
            <a:r>
              <a:rPr lang="en-IE" sz="2400" dirty="0"/>
              <a:t>  = 3.14  x  0.20  x  0.20  =  0.1256m²</a:t>
            </a:r>
            <a:endParaRPr lang="en-GB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16 stool seats</a:t>
            </a:r>
            <a:r>
              <a:rPr lang="en-IE" sz="2400" dirty="0"/>
              <a:t>  = 0.1256  x  16  =  2.0096m²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Sheet Area - 16 stool seats =</a:t>
            </a:r>
            <a:r>
              <a:rPr lang="en-IE" sz="2400" dirty="0"/>
              <a:t>  </a:t>
            </a:r>
            <a:r>
              <a:rPr lang="en-IE" sz="2400" dirty="0">
                <a:solidFill>
                  <a:schemeClr val="accent2"/>
                </a:solidFill>
              </a:rPr>
              <a:t>Waste</a:t>
            </a:r>
            <a:endParaRPr lang="en-IE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2.976  -  2.0096  =  0.9664m²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Waste ÷ Sheet Area = Percentage waste</a:t>
            </a:r>
            <a:r>
              <a:rPr lang="en-IE" sz="2400" dirty="0"/>
              <a:t> 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0.9664 ÷ 2.976 = 0.324   (x 100)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Percentage waste</a:t>
            </a:r>
            <a:r>
              <a:rPr lang="en-IE" sz="2400" dirty="0"/>
              <a:t>   =  32.4%</a:t>
            </a:r>
          </a:p>
          <a:p>
            <a:pPr>
              <a:buFont typeface="Arial" charset="0"/>
              <a:buNone/>
              <a:defRPr/>
            </a:pPr>
            <a:endParaRPr lang="en-IE" sz="1800" dirty="0"/>
          </a:p>
          <a:p>
            <a:pPr marL="0" indent="0">
              <a:buNone/>
              <a:defRPr/>
            </a:pPr>
            <a:endParaRPr lang="en-GB" sz="15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BEBC88E5-34B3-9D36-9FC5-1E7AC2019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4746F2A-8C5E-530D-B664-BDAF5210AB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88033"/>
          </a:xfrm>
        </p:spPr>
        <p:txBody>
          <a:bodyPr/>
          <a:lstStyle/>
          <a:p>
            <a:r>
              <a:rPr lang="en-IE" sz="3600" dirty="0"/>
              <a:t>Percentage Waste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8CF9F66-134C-5F63-08F6-E56CF03423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10</a:t>
            </a:fld>
            <a:endParaRPr lang="en-GB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Content Placeholder 2">
            <a:extLst>
              <a:ext uri="{FF2B5EF4-FFF2-40B4-BE49-F238E27FC236}">
                <a16:creationId xmlns:a16="http://schemas.microsoft.com/office/drawing/2014/main" id="{692A5502-618B-510E-0BC2-1D38C43F4D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0683" y="1238103"/>
            <a:ext cx="8363272" cy="5494411"/>
          </a:xfrm>
        </p:spPr>
        <p:txBody>
          <a:bodyPr/>
          <a:lstStyle/>
          <a:p>
            <a:r>
              <a:rPr lang="en-IE" altLang="en-US" sz="2400" b="1" dirty="0"/>
              <a:t>Q8. </a:t>
            </a:r>
            <a:r>
              <a:rPr lang="en-IE" altLang="en-US" sz="2400" dirty="0"/>
              <a:t>Calculate the percentage waste when 8 half round table tops, 500mm in diameter, are cut from a sheet of pine measuring 1.220m x 2.440m.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Area of MDF sheet</a:t>
            </a:r>
            <a:r>
              <a:rPr lang="en-IE" altLang="en-US" sz="2400" dirty="0"/>
              <a:t>  = 1.220  x  2.440  =  2.976m²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Area of 1 half round top</a:t>
            </a:r>
            <a:r>
              <a:rPr lang="en-IE" altLang="en-US" sz="2400" dirty="0"/>
              <a:t>  = ½ (3.14  x  0.25  x  0.25)  =  0.098m²</a:t>
            </a:r>
            <a:endParaRPr lang="en-GB" altLang="en-US" sz="2400" dirty="0"/>
          </a:p>
          <a:p>
            <a:r>
              <a:rPr lang="en-IE" altLang="en-US" sz="2400" dirty="0">
                <a:solidFill>
                  <a:schemeClr val="accent2"/>
                </a:solidFill>
              </a:rPr>
              <a:t>Area of 8 half round tops</a:t>
            </a:r>
            <a:r>
              <a:rPr lang="en-IE" altLang="en-US" sz="2400" dirty="0"/>
              <a:t>  = 0.098  x  8  =  0.785m²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Sheet Area - 8 half round tops</a:t>
            </a:r>
            <a:r>
              <a:rPr lang="en-IE" altLang="en-US" sz="2400" dirty="0"/>
              <a:t> </a:t>
            </a:r>
            <a:r>
              <a:rPr lang="en-IE" altLang="en-US" sz="2400" dirty="0">
                <a:solidFill>
                  <a:schemeClr val="accent2"/>
                </a:solidFill>
              </a:rPr>
              <a:t>=</a:t>
            </a:r>
            <a:r>
              <a:rPr lang="en-IE" altLang="en-US" sz="2400" dirty="0"/>
              <a:t>  </a:t>
            </a:r>
            <a:r>
              <a:rPr lang="en-IE" altLang="en-US" sz="2400" dirty="0">
                <a:solidFill>
                  <a:schemeClr val="accent2"/>
                </a:solidFill>
              </a:rPr>
              <a:t>Waste</a:t>
            </a:r>
            <a:endParaRPr lang="en-IE" altLang="en-US" sz="2400" dirty="0"/>
          </a:p>
          <a:p>
            <a:r>
              <a:rPr lang="en-IE" altLang="en-US" sz="2400" dirty="0"/>
              <a:t>2.976  -  0.785  =  2.191m²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Waste ÷ Sheet Area = Percentage waste</a:t>
            </a:r>
            <a:r>
              <a:rPr lang="en-IE" altLang="en-US" sz="2400" dirty="0"/>
              <a:t> </a:t>
            </a:r>
          </a:p>
          <a:p>
            <a:r>
              <a:rPr lang="en-IE" altLang="en-US" sz="2400" dirty="0"/>
              <a:t>2.191 ÷ 2.976 = 0.7365   (x 100)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Percentage waste</a:t>
            </a:r>
            <a:r>
              <a:rPr lang="en-IE" altLang="en-US" sz="2400" dirty="0"/>
              <a:t>  =  73.65%</a:t>
            </a:r>
          </a:p>
          <a:p>
            <a:pPr>
              <a:buFont typeface="Arial" panose="020B0604020202020204" pitchFamily="34" charset="0"/>
              <a:buNone/>
            </a:pPr>
            <a:endParaRPr lang="en-IE" altLang="en-US" sz="18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CBC66FC-91D3-DCB9-8BCF-48DC3FC57A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14129BF-C3FD-95E5-CE61-B32B29582E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88033"/>
          </a:xfrm>
        </p:spPr>
        <p:txBody>
          <a:bodyPr/>
          <a:lstStyle/>
          <a:p>
            <a:r>
              <a:rPr lang="en-IE" sz="3600" dirty="0"/>
              <a:t>Percentage Waste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B3BEC73-CAD7-86C9-FC71-E388F99CF0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11</a:t>
            </a:fld>
            <a:endParaRPr lang="en-GB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BB0766-F406-48A7-90E0-DA81783B954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484785"/>
            <a:ext cx="8229600" cy="4839816"/>
          </a:xfrm>
        </p:spPr>
        <p:txBody>
          <a:bodyPr/>
          <a:lstStyle/>
          <a:p>
            <a:r>
              <a:rPr lang="en-IE" altLang="en-US" sz="2400" b="1" dirty="0"/>
              <a:t>Percent means per 1 hundred </a:t>
            </a:r>
          </a:p>
          <a:p>
            <a:r>
              <a:rPr lang="en-IE" altLang="en-US" sz="2400" b="1" dirty="0"/>
              <a:t>The symbol used is %</a:t>
            </a:r>
          </a:p>
          <a:p>
            <a:r>
              <a:rPr lang="en-IE" altLang="en-US" sz="2400" dirty="0"/>
              <a:t>To find the percentage we put the number over 100 </a:t>
            </a:r>
          </a:p>
          <a:p>
            <a:r>
              <a:rPr lang="en-IE" altLang="en-US" sz="2400" dirty="0">
                <a:solidFill>
                  <a:srgbClr val="FF0000"/>
                </a:solidFill>
              </a:rPr>
              <a:t>50% = </a:t>
            </a:r>
            <a:r>
              <a:rPr lang="en-IE" altLang="en-US" sz="2400" u="sng" dirty="0">
                <a:solidFill>
                  <a:srgbClr val="FF0000"/>
                </a:solidFill>
              </a:rPr>
              <a:t>50 </a:t>
            </a:r>
            <a:r>
              <a:rPr lang="en-IE" altLang="en-US" sz="2400" dirty="0">
                <a:solidFill>
                  <a:srgbClr val="FF0000"/>
                </a:solidFill>
              </a:rPr>
              <a:t>        </a:t>
            </a:r>
            <a:r>
              <a:rPr lang="en-IE" altLang="en-US" sz="2400" u="sng" dirty="0">
                <a:solidFill>
                  <a:srgbClr val="FF0000"/>
                </a:solidFill>
              </a:rPr>
              <a:t>5</a:t>
            </a:r>
            <a:r>
              <a:rPr lang="en-IE" altLang="en-US" sz="2400" dirty="0">
                <a:solidFill>
                  <a:srgbClr val="FF0000"/>
                </a:solidFill>
              </a:rPr>
              <a:t>          </a:t>
            </a:r>
            <a:r>
              <a:rPr lang="en-IE" altLang="en-US" sz="2400" u="sng" dirty="0">
                <a:solidFill>
                  <a:srgbClr val="FF0000"/>
                </a:solidFill>
              </a:rPr>
              <a:t>1</a:t>
            </a:r>
            <a:r>
              <a:rPr lang="en-IE" altLang="en-US" sz="2400" dirty="0">
                <a:solidFill>
                  <a:srgbClr val="FF0000"/>
                </a:solidFill>
              </a:rPr>
              <a:t>     or      0.5                                                                          	  100       10        2</a:t>
            </a:r>
          </a:p>
          <a:p>
            <a:endParaRPr lang="en-IE" altLang="en-US" sz="2400" dirty="0">
              <a:solidFill>
                <a:srgbClr val="FF0000"/>
              </a:solidFill>
            </a:endParaRPr>
          </a:p>
          <a:p>
            <a:r>
              <a:rPr lang="en-IE" altLang="en-US" sz="2400" dirty="0"/>
              <a:t>200 + 50% = 200 ÷ 100 = 2 </a:t>
            </a:r>
          </a:p>
          <a:p>
            <a:r>
              <a:rPr lang="en-IE" altLang="en-US" sz="2400" dirty="0"/>
              <a:t>2 x 50 = 100      200 + 100 = 300</a:t>
            </a:r>
          </a:p>
          <a:p>
            <a:r>
              <a:rPr lang="en-IE" altLang="en-US" sz="2400" dirty="0"/>
              <a:t>on your calculator type in </a:t>
            </a:r>
          </a:p>
          <a:p>
            <a:r>
              <a:rPr lang="en-IE" altLang="en-US" sz="2400" dirty="0"/>
              <a:t>200 + 50% = 300 or 200 x 0.5 = 100 </a:t>
            </a:r>
          </a:p>
          <a:p>
            <a:r>
              <a:rPr lang="en-IE" altLang="en-US" sz="2400" dirty="0"/>
              <a:t>200 + 100 = 300</a:t>
            </a:r>
          </a:p>
          <a:p>
            <a:endParaRPr lang="en-IE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C0BBB3A-9F49-4EDF-AFC2-342FE4E313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GB"/>
              <a:t>Jennifer Byrne 2025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DEF5ED7-CC01-484D-AD14-20DEF9DF3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2</a:t>
            </a:fld>
            <a:endParaRPr lang="en-GB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A976E9CD-8314-46AF-BB50-839721A2EE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99010"/>
            <a:ext cx="8229600" cy="779934"/>
          </a:xfrm>
        </p:spPr>
        <p:txBody>
          <a:bodyPr/>
          <a:lstStyle/>
          <a:p>
            <a:r>
              <a:rPr lang="en-IE" sz="3600" dirty="0"/>
              <a:t>Percentages</a:t>
            </a:r>
          </a:p>
        </p:txBody>
      </p:sp>
    </p:spTree>
    <p:extLst>
      <p:ext uri="{BB962C8B-B14F-4D97-AF65-F5344CB8AC3E}">
        <p14:creationId xmlns:p14="http://schemas.microsoft.com/office/powerpoint/2010/main" val="33258163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2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>
            <a:extLst>
              <a:ext uri="{FF2B5EF4-FFF2-40B4-BE49-F238E27FC236}">
                <a16:creationId xmlns:a16="http://schemas.microsoft.com/office/drawing/2014/main" id="{D1C7B001-EAFA-1F34-AB31-AA042CF22FD1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17848" y="976762"/>
            <a:ext cx="8568952" cy="5534372"/>
          </a:xfrm>
        </p:spPr>
        <p:txBody>
          <a:bodyPr/>
          <a:lstStyle/>
          <a:p>
            <a:r>
              <a:rPr lang="en-IE" altLang="en-US" sz="2200" b="1" dirty="0" err="1"/>
              <a:t>Eg.</a:t>
            </a:r>
            <a:r>
              <a:rPr lang="en-IE" altLang="en-US" sz="2200" b="1" dirty="0"/>
              <a:t> </a:t>
            </a:r>
            <a:r>
              <a:rPr lang="en-IE" altLang="en-US" sz="2200" dirty="0"/>
              <a:t>Calculate the percentage waste when 21 circular stool seats, 325mm in diameter, are cut from a sheet of MDF measuring 1.220m x 2.440m. Formula for the area of a circle =   πr ² </a:t>
            </a:r>
          </a:p>
          <a:p>
            <a:pPr marL="0" indent="0">
              <a:buNone/>
            </a:pPr>
            <a:r>
              <a:rPr lang="en-IE" altLang="en-US" sz="2200" dirty="0"/>
              <a:t>    Formula for percentage waste  =    </a:t>
            </a:r>
            <a:r>
              <a:rPr lang="en-IE" altLang="en-US" sz="2200" u="sng" dirty="0"/>
              <a:t>Waste x 100</a:t>
            </a:r>
            <a:endParaRPr lang="en-IE" altLang="en-US" sz="2200" dirty="0"/>
          </a:p>
          <a:p>
            <a:pPr>
              <a:buFont typeface="Arial" panose="020B0604020202020204" pitchFamily="34" charset="0"/>
              <a:buNone/>
            </a:pPr>
            <a:r>
              <a:rPr lang="en-IE" altLang="en-US" sz="2200" dirty="0"/>
              <a:t>	                                                              Material</a:t>
            </a:r>
          </a:p>
          <a:p>
            <a:r>
              <a:rPr lang="en-IE" altLang="en-US" sz="2400" dirty="0">
                <a:solidFill>
                  <a:srgbClr val="FF0000"/>
                </a:solidFill>
              </a:rPr>
              <a:t>Area of MDF sheet  = </a:t>
            </a:r>
            <a:r>
              <a:rPr lang="en-IE" altLang="en-US" sz="2400" dirty="0"/>
              <a:t>1.220  x  2.440  =  2.9768m²</a:t>
            </a:r>
          </a:p>
          <a:p>
            <a:r>
              <a:rPr lang="en-IE" altLang="en-US" sz="2400" dirty="0">
                <a:solidFill>
                  <a:srgbClr val="FF0000"/>
                </a:solidFill>
              </a:rPr>
              <a:t>Area of stool seat  = </a:t>
            </a:r>
            <a:r>
              <a:rPr lang="en-IE" altLang="en-US" sz="2400" dirty="0"/>
              <a:t>3.14  x  0.1625  x  0.1625   =  0.0829m²</a:t>
            </a:r>
            <a:endParaRPr lang="en-GB" altLang="en-US" sz="2400" dirty="0"/>
          </a:p>
          <a:p>
            <a:r>
              <a:rPr lang="en-IE" altLang="en-US" sz="2400" dirty="0">
                <a:solidFill>
                  <a:srgbClr val="FF0000"/>
                </a:solidFill>
              </a:rPr>
              <a:t>Area of 21 stool seats  = </a:t>
            </a:r>
            <a:r>
              <a:rPr lang="en-IE" altLang="en-US" sz="2400" dirty="0"/>
              <a:t>0.0829  x  21  =  1.7409m²</a:t>
            </a:r>
          </a:p>
          <a:p>
            <a:r>
              <a:rPr lang="en-IE" altLang="en-US" sz="2400" dirty="0"/>
              <a:t>Sheet Area - 21 stool seats =  Waste </a:t>
            </a:r>
          </a:p>
          <a:p>
            <a:r>
              <a:rPr lang="en-IE" altLang="en-US" sz="2400" dirty="0"/>
              <a:t>2.9768  -  1.7409  =  1.2359m²</a:t>
            </a:r>
          </a:p>
          <a:p>
            <a:r>
              <a:rPr lang="en-IE" altLang="en-US" sz="2400" dirty="0">
                <a:solidFill>
                  <a:srgbClr val="FF0000"/>
                </a:solidFill>
              </a:rPr>
              <a:t>Waste ÷ Sheet Area = Percentage waste </a:t>
            </a:r>
          </a:p>
          <a:p>
            <a:r>
              <a:rPr lang="en-IE" altLang="en-US" sz="2400" dirty="0"/>
              <a:t>1.2359 ÷ 2.9768 = 0.415,   0.415 x 100 = 41.5%</a:t>
            </a:r>
          </a:p>
          <a:p>
            <a:r>
              <a:rPr lang="en-IE" altLang="en-US" sz="2400" dirty="0">
                <a:solidFill>
                  <a:srgbClr val="FF0000"/>
                </a:solidFill>
              </a:rPr>
              <a:t>Percentage waste    =  41.5%</a:t>
            </a:r>
          </a:p>
          <a:p>
            <a:endParaRPr lang="en-IE" altLang="en-US" sz="18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06C0CA2-FAA9-E648-EE9D-5C3B81B39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9993CC2C-87D6-C64D-12BE-F01FC8B29F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88033"/>
          </a:xfrm>
        </p:spPr>
        <p:txBody>
          <a:bodyPr/>
          <a:lstStyle/>
          <a:p>
            <a:r>
              <a:rPr lang="en-IE" sz="3600" dirty="0"/>
              <a:t>Percentage Waste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553E295-415F-73A4-B48A-76A9504D15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3</a:t>
            </a:fld>
            <a:endParaRPr lang="en-GB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143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143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43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143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1433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1433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433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1433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1433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2000"/>
                                        <p:tgtEl>
                                          <p:spTgt spid="1433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14338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 uiExpand="1" build="p"/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Content Placeholder 2">
            <a:extLst>
              <a:ext uri="{FF2B5EF4-FFF2-40B4-BE49-F238E27FC236}">
                <a16:creationId xmlns:a16="http://schemas.microsoft.com/office/drawing/2014/main" id="{CB333AD5-7637-3A8B-391D-019D58D40DCA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02940" y="1220838"/>
            <a:ext cx="8280920" cy="4943574"/>
          </a:xfrm>
        </p:spPr>
        <p:txBody>
          <a:bodyPr/>
          <a:lstStyle/>
          <a:p>
            <a:r>
              <a:rPr lang="en-IE" altLang="en-US" sz="2400" b="1" dirty="0"/>
              <a:t>Q1.</a:t>
            </a:r>
            <a:r>
              <a:rPr lang="en-IE" altLang="en-US" sz="2400" dirty="0"/>
              <a:t>Calculate the percentage waste when the material for 2 Lockers are cut from a sheet of MDF measuring 1.220m x 2.00m. Each Locker uses 0.922m²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Area of MDF sheet</a:t>
            </a:r>
            <a:r>
              <a:rPr lang="en-IE" altLang="en-US" sz="2400" dirty="0"/>
              <a:t>  = 1.220  x  2.00  =  2.44m²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Area of 1 locker </a:t>
            </a:r>
            <a:r>
              <a:rPr lang="en-IE" altLang="en-US" sz="2400" dirty="0"/>
              <a:t>  = 0.922m²</a:t>
            </a:r>
            <a:endParaRPr lang="en-GB" altLang="en-US" sz="2400" dirty="0"/>
          </a:p>
          <a:p>
            <a:r>
              <a:rPr lang="en-IE" altLang="en-US" sz="2400" dirty="0">
                <a:solidFill>
                  <a:schemeClr val="accent2"/>
                </a:solidFill>
              </a:rPr>
              <a:t>Area of 2 lockers </a:t>
            </a:r>
            <a:r>
              <a:rPr lang="en-IE" altLang="en-US" sz="2400" dirty="0"/>
              <a:t>  = 0.922 x  2  =  1.844m²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Sheet Area – 2 lockers =</a:t>
            </a:r>
            <a:r>
              <a:rPr lang="en-IE" altLang="en-US" sz="2400" dirty="0"/>
              <a:t>  </a:t>
            </a:r>
            <a:r>
              <a:rPr lang="en-IE" altLang="en-US" sz="2400" dirty="0">
                <a:solidFill>
                  <a:schemeClr val="accent2"/>
                </a:solidFill>
              </a:rPr>
              <a:t>Waste </a:t>
            </a:r>
          </a:p>
          <a:p>
            <a:r>
              <a:rPr lang="en-IE" altLang="en-US" sz="2400" dirty="0"/>
              <a:t>2.44  -  1.844  =  0.596m²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Waste ÷ Sheet Area = Percentage waste</a:t>
            </a:r>
            <a:r>
              <a:rPr lang="en-IE" altLang="en-US" sz="2400" dirty="0"/>
              <a:t> </a:t>
            </a:r>
          </a:p>
          <a:p>
            <a:r>
              <a:rPr lang="en-IE" altLang="en-US" sz="2400" dirty="0"/>
              <a:t>0.596 ÷ 2.44 = 0.244  (x 100)</a:t>
            </a:r>
          </a:p>
          <a:p>
            <a:r>
              <a:rPr lang="en-IE" altLang="en-US" sz="2400" dirty="0">
                <a:solidFill>
                  <a:schemeClr val="accent2"/>
                </a:solidFill>
              </a:rPr>
              <a:t>Percentage waste</a:t>
            </a:r>
            <a:r>
              <a:rPr lang="en-IE" altLang="en-US" sz="2400" dirty="0"/>
              <a:t>  =  24%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627DA4A-071E-DE40-46D6-6A3F76D7FB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CFF42DD1-7F7C-AC8A-1B0F-86D9C83DC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88033"/>
          </a:xfrm>
        </p:spPr>
        <p:txBody>
          <a:bodyPr/>
          <a:lstStyle/>
          <a:p>
            <a:r>
              <a:rPr lang="en-IE" sz="3600" dirty="0"/>
              <a:t>Percentage Waste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1DEB34C-941B-CC73-FC3A-A59B0C5CAA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4</a:t>
            </a:fld>
            <a:endParaRPr lang="en-GB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Content Placeholder 2">
            <a:extLst>
              <a:ext uri="{FF2B5EF4-FFF2-40B4-BE49-F238E27FC236}">
                <a16:creationId xmlns:a16="http://schemas.microsoft.com/office/drawing/2014/main" id="{E639A823-49C7-2D7F-1E7A-F83B8579BB68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51520" y="1196752"/>
            <a:ext cx="8568952" cy="60579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IE" sz="2400" b="1" dirty="0"/>
              <a:t>Q2. </a:t>
            </a:r>
            <a:r>
              <a:rPr lang="en-IE" sz="2400" dirty="0"/>
              <a:t>Calculate the percentage waste when 8 Squares, 400mm in width are cut from a sheet of MDF measuring 1.220m x 2.00m.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MDF sheet</a:t>
            </a:r>
            <a:r>
              <a:rPr lang="en-IE" sz="2400" dirty="0"/>
              <a:t>  = 1.220  x  2.00  =  2.44m²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1 square</a:t>
            </a:r>
            <a:r>
              <a:rPr lang="en-IE" sz="2400" dirty="0"/>
              <a:t>  = 0.40  x  0.40  =  0.16m²</a:t>
            </a:r>
            <a:endParaRPr lang="en-GB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8 squares</a:t>
            </a:r>
            <a:r>
              <a:rPr lang="en-IE" sz="2400" dirty="0"/>
              <a:t>  = 0.16  x  8  =  1.28m²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Sheet Area – 8 Squares =</a:t>
            </a:r>
            <a:r>
              <a:rPr lang="en-IE" sz="2400" dirty="0"/>
              <a:t>  </a:t>
            </a:r>
            <a:r>
              <a:rPr lang="en-IE" sz="2400" dirty="0">
                <a:solidFill>
                  <a:schemeClr val="accent2"/>
                </a:solidFill>
              </a:rPr>
              <a:t>Waste</a:t>
            </a:r>
            <a:endParaRPr lang="en-IE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2.44  -  1.28  =  1.16m²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Waste ÷ Sheet Area = Percentage waste</a:t>
            </a:r>
            <a:r>
              <a:rPr lang="en-IE" sz="2400" dirty="0"/>
              <a:t> 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1.16 ÷ 2.44 = 0.475   (x 100)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Percentage waste</a:t>
            </a:r>
            <a:r>
              <a:rPr lang="en-IE" sz="2400" dirty="0"/>
              <a:t>  =  47.5%</a:t>
            </a:r>
          </a:p>
          <a:p>
            <a:pPr>
              <a:buFont typeface="Arial" charset="0"/>
              <a:buNone/>
              <a:defRPr/>
            </a:pPr>
            <a:endParaRPr lang="en-IE" sz="1800" dirty="0"/>
          </a:p>
          <a:p>
            <a:pPr>
              <a:buFont typeface="Arial" charset="0"/>
              <a:buNone/>
              <a:defRPr/>
            </a:pPr>
            <a:endParaRPr lang="en-IE" sz="1800" dirty="0"/>
          </a:p>
          <a:p>
            <a:pPr marL="0" indent="0">
              <a:buNone/>
              <a:defRPr/>
            </a:pPr>
            <a:endParaRPr lang="en-GB" sz="15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ECEAA9D-80E1-A746-8295-9129CCEDBE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8B5DA2DC-D876-6EDF-F891-67B375FA21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88033"/>
          </a:xfrm>
        </p:spPr>
        <p:txBody>
          <a:bodyPr/>
          <a:lstStyle/>
          <a:p>
            <a:r>
              <a:rPr lang="en-IE" sz="3600" dirty="0"/>
              <a:t>Percentage Waste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2842E43F-FB3E-C812-3148-A5B0B6910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5</a:t>
            </a:fld>
            <a:endParaRPr lang="en-GB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>
            <a:extLst>
              <a:ext uri="{FF2B5EF4-FFF2-40B4-BE49-F238E27FC236}">
                <a16:creationId xmlns:a16="http://schemas.microsoft.com/office/drawing/2014/main" id="{4CDA81CB-8894-58D6-C62E-69C34623DC69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51520" y="1196752"/>
            <a:ext cx="8291263" cy="60579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IE" sz="2400" b="1" dirty="0"/>
              <a:t>Q3.</a:t>
            </a:r>
            <a:r>
              <a:rPr lang="en-IE" sz="2400" dirty="0"/>
              <a:t>Calculate the percentage waste when 7 Tops, 400mm x 300mm are cut from a sheet of MDF measuring 1.220m x 950m.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MDF sheet</a:t>
            </a:r>
            <a:r>
              <a:rPr lang="en-IE" sz="2400" dirty="0"/>
              <a:t>  = 1.220  x  0.950  =  1.159m²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1 top</a:t>
            </a:r>
            <a:r>
              <a:rPr lang="en-IE" sz="2400" dirty="0"/>
              <a:t>  = 0.40  x  0.30  =  0.12m²</a:t>
            </a:r>
            <a:endParaRPr lang="en-GB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7 tops</a:t>
            </a:r>
            <a:r>
              <a:rPr lang="en-IE" sz="2400" dirty="0"/>
              <a:t>  = 0.12  x  7  =  0.84m²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Sheet Area – 7 Tops =</a:t>
            </a:r>
            <a:r>
              <a:rPr lang="en-IE" sz="2400" dirty="0"/>
              <a:t>  </a:t>
            </a:r>
            <a:r>
              <a:rPr lang="en-IE" sz="2400" dirty="0">
                <a:solidFill>
                  <a:schemeClr val="accent2"/>
                </a:solidFill>
              </a:rPr>
              <a:t>Waste</a:t>
            </a:r>
            <a:endParaRPr lang="en-IE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1.159  -  0.84  =  0.319m²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Waste ÷ Sheet Area = Percentage waste</a:t>
            </a:r>
            <a:r>
              <a:rPr lang="en-IE" sz="2400" dirty="0"/>
              <a:t> 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0.319 ÷ 1.159 = 0.275  (x 100)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Percentage waste</a:t>
            </a:r>
            <a:r>
              <a:rPr lang="en-IE" sz="2400" dirty="0"/>
              <a:t>  =  27.5%</a:t>
            </a:r>
          </a:p>
          <a:p>
            <a:pPr>
              <a:buFont typeface="Arial" charset="0"/>
              <a:buNone/>
              <a:defRPr/>
            </a:pPr>
            <a:endParaRPr lang="en-IE" sz="1800" dirty="0"/>
          </a:p>
          <a:p>
            <a:pPr>
              <a:buFont typeface="Arial" charset="0"/>
              <a:buNone/>
              <a:defRPr/>
            </a:pPr>
            <a:endParaRPr lang="en-IE" sz="1800" dirty="0"/>
          </a:p>
          <a:p>
            <a:pPr marL="0" indent="0">
              <a:buNone/>
              <a:defRPr/>
            </a:pPr>
            <a:endParaRPr lang="en-GB" sz="15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519F513-D266-BF92-383E-02EAD2698A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AA82286-713D-F2EB-75D9-462D6BFFE5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88033"/>
          </a:xfrm>
        </p:spPr>
        <p:txBody>
          <a:bodyPr/>
          <a:lstStyle/>
          <a:p>
            <a:r>
              <a:rPr lang="en-IE" sz="3600" dirty="0"/>
              <a:t>Percentage Waste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475307B-7AE7-8643-5F63-65768238BD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6</a:t>
            </a:fld>
            <a:endParaRPr lang="en-GB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Content Placeholder 2">
            <a:extLst>
              <a:ext uri="{FF2B5EF4-FFF2-40B4-BE49-F238E27FC236}">
                <a16:creationId xmlns:a16="http://schemas.microsoft.com/office/drawing/2014/main" id="{ACE72FE0-0A60-1EF4-2594-668305CCC5CB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51520" y="1196752"/>
            <a:ext cx="8363272" cy="60579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IE" sz="2400" b="1" dirty="0"/>
              <a:t>Q4.</a:t>
            </a:r>
            <a:r>
              <a:rPr lang="en-IE" sz="2400" dirty="0"/>
              <a:t>	Calculate the percentage waste when 12 Tops, 330mm x 350mm are cut from a sheet of MDF measuring 1.220m x 1.450m.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MDF sheet</a:t>
            </a:r>
            <a:r>
              <a:rPr lang="en-IE" sz="2400" dirty="0"/>
              <a:t>  = 1.220  x  1.450  =  1.769m²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1 top</a:t>
            </a:r>
            <a:r>
              <a:rPr lang="en-IE" sz="2400" dirty="0"/>
              <a:t>  = 0.330  x  0.350  =  0.1155m²</a:t>
            </a:r>
            <a:endParaRPr lang="en-GB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12 tops</a:t>
            </a:r>
            <a:r>
              <a:rPr lang="en-IE" sz="2400" dirty="0"/>
              <a:t>  = 0.1155  x  12  =  1.386m²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Sheet Area – 12 Tops =</a:t>
            </a:r>
            <a:r>
              <a:rPr lang="en-IE" sz="2400" dirty="0"/>
              <a:t>  </a:t>
            </a:r>
            <a:r>
              <a:rPr lang="en-IE" sz="2400" dirty="0">
                <a:solidFill>
                  <a:schemeClr val="accent2"/>
                </a:solidFill>
              </a:rPr>
              <a:t>Waste</a:t>
            </a:r>
            <a:endParaRPr lang="en-IE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1.769  - 1.386   =  0.383m²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Waste ÷ Sheet Area = Percentage waste</a:t>
            </a:r>
            <a:r>
              <a:rPr lang="en-IE" sz="2400" dirty="0"/>
              <a:t> 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0.383 ÷ 1.769 = 0.2165 (x 100)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Percentage waste</a:t>
            </a:r>
            <a:r>
              <a:rPr lang="en-IE" sz="2400" dirty="0"/>
              <a:t>    =  21.65%</a:t>
            </a:r>
          </a:p>
          <a:p>
            <a:pPr>
              <a:buFont typeface="Arial" charset="0"/>
              <a:buNone/>
              <a:defRPr/>
            </a:pPr>
            <a:endParaRPr lang="en-IE" sz="1800" dirty="0"/>
          </a:p>
          <a:p>
            <a:pPr>
              <a:buFont typeface="Arial" charset="0"/>
              <a:buNone/>
              <a:defRPr/>
            </a:pPr>
            <a:endParaRPr lang="en-IE" sz="1800" dirty="0"/>
          </a:p>
          <a:p>
            <a:pPr marL="0" indent="0">
              <a:buNone/>
              <a:defRPr/>
            </a:pPr>
            <a:endParaRPr lang="en-GB" sz="15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9EAE119-B56E-9898-0D12-EDAAD0A3C8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BDB6A6D0-28CB-7BD9-EAB3-54A44A0490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88033"/>
          </a:xfrm>
        </p:spPr>
        <p:txBody>
          <a:bodyPr/>
          <a:lstStyle/>
          <a:p>
            <a:r>
              <a:rPr lang="en-IE" sz="3600" dirty="0"/>
              <a:t>Percentage Waste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3BCEDC39-4F48-1F46-4C74-4F6A7C2B73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7</a:t>
            </a:fld>
            <a:endParaRPr lang="en-GB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>
            <a:extLst>
              <a:ext uri="{FF2B5EF4-FFF2-40B4-BE49-F238E27FC236}">
                <a16:creationId xmlns:a16="http://schemas.microsoft.com/office/drawing/2014/main" id="{CE814806-3F66-AC00-1BF1-369AB8FBEB6C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51520" y="1196752"/>
            <a:ext cx="8291264" cy="60579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IE" sz="2400" b="1" dirty="0"/>
              <a:t>Q5</a:t>
            </a:r>
            <a:r>
              <a:rPr lang="en-IE" sz="2400" dirty="0"/>
              <a:t>.Calculate the percentage waste when 16 Triangles, 400mm in width x 600 in height are cut from a sheet of MDF measuring 1.220m x 2.100m.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MDF sheet</a:t>
            </a:r>
            <a:r>
              <a:rPr lang="en-IE" sz="2400" dirty="0"/>
              <a:t>  = 1.220  x  2.10  =  2.562m²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 1 Triangle</a:t>
            </a:r>
            <a:r>
              <a:rPr lang="en-IE" sz="2400" dirty="0"/>
              <a:t>  = 0.20  x  0.60  =  0.12m²</a:t>
            </a:r>
            <a:endParaRPr lang="en-GB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16 Triangles</a:t>
            </a:r>
            <a:r>
              <a:rPr lang="en-IE" sz="2400" dirty="0"/>
              <a:t>  = 0.12  x  16  =  01.92m²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Sheet Area – 16 Triangles =</a:t>
            </a:r>
            <a:r>
              <a:rPr lang="en-IE" sz="2400" dirty="0"/>
              <a:t>  </a:t>
            </a:r>
            <a:r>
              <a:rPr lang="en-IE" sz="2400" dirty="0">
                <a:solidFill>
                  <a:schemeClr val="accent2"/>
                </a:solidFill>
              </a:rPr>
              <a:t>Waste</a:t>
            </a:r>
            <a:endParaRPr lang="en-IE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2.562  -  1.92  =  0.642m²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Waste ÷ Sheet Area = Percentage waste</a:t>
            </a:r>
            <a:r>
              <a:rPr lang="en-IE" sz="2400" dirty="0"/>
              <a:t> 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0.642 ÷ 2.562 = 0.250  (x 100)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Percentage waste</a:t>
            </a:r>
            <a:r>
              <a:rPr lang="en-IE" sz="2400" dirty="0"/>
              <a:t>  =  25%</a:t>
            </a:r>
          </a:p>
          <a:p>
            <a:pPr>
              <a:buFont typeface="Arial" charset="0"/>
              <a:buNone/>
              <a:defRPr/>
            </a:pPr>
            <a:endParaRPr lang="en-IE" sz="1800" dirty="0"/>
          </a:p>
          <a:p>
            <a:pPr>
              <a:buFont typeface="Arial" charset="0"/>
              <a:buNone/>
              <a:defRPr/>
            </a:pPr>
            <a:endParaRPr lang="en-IE" sz="1800" dirty="0"/>
          </a:p>
          <a:p>
            <a:pPr marL="0" indent="0">
              <a:buNone/>
              <a:defRPr/>
            </a:pPr>
            <a:endParaRPr lang="en-GB" sz="15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311F658-FDBE-62A6-E20C-34E663553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E4B0EC4A-C92A-DE0C-D317-F5AE884AC5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88033"/>
          </a:xfrm>
        </p:spPr>
        <p:txBody>
          <a:bodyPr/>
          <a:lstStyle/>
          <a:p>
            <a:r>
              <a:rPr lang="en-IE" sz="3600" dirty="0"/>
              <a:t>Percentage Waste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70727C59-DC34-012F-8FC2-6A3224DEA8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Content Placeholder 2">
            <a:extLst>
              <a:ext uri="{FF2B5EF4-FFF2-40B4-BE49-F238E27FC236}">
                <a16:creationId xmlns:a16="http://schemas.microsoft.com/office/drawing/2014/main" id="{34CD6080-5A66-E161-BD26-D6681CCBEF2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251520" y="1050405"/>
            <a:ext cx="8435280" cy="6057900"/>
          </a:xfrm>
        </p:spPr>
        <p:txBody>
          <a:bodyPr/>
          <a:lstStyle/>
          <a:p>
            <a:pPr>
              <a:buFont typeface="Arial" charset="0"/>
              <a:buChar char="•"/>
              <a:defRPr/>
            </a:pPr>
            <a:r>
              <a:rPr lang="en-IE" sz="2400" b="1" dirty="0"/>
              <a:t>Q6</a:t>
            </a:r>
            <a:r>
              <a:rPr lang="en-IE" sz="2400" dirty="0"/>
              <a:t>.Calculate the percentage waste when 7 Triangles, 450mm in width x 500 in height are cut from a sheet of MDF measuring 1.220m x 2.100m.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MDF sheet</a:t>
            </a:r>
            <a:r>
              <a:rPr lang="en-IE" sz="2400" dirty="0"/>
              <a:t>  = 1.220  x  2.10  =  2.562m²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Triangle</a:t>
            </a:r>
            <a:r>
              <a:rPr lang="en-IE" sz="2400" dirty="0"/>
              <a:t>  = 0.225  x  0.50  =  0.1125m²</a:t>
            </a:r>
            <a:endParaRPr lang="en-GB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Area of 7 Triangles</a:t>
            </a:r>
            <a:r>
              <a:rPr lang="en-IE" sz="2400" dirty="0"/>
              <a:t>  = 0.1125  x  7  =  0.7875m²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Sheet Area – 7 Triangles =</a:t>
            </a:r>
            <a:r>
              <a:rPr lang="en-IE" sz="2400" dirty="0"/>
              <a:t>  </a:t>
            </a:r>
            <a:r>
              <a:rPr lang="en-IE" sz="2400" dirty="0">
                <a:solidFill>
                  <a:schemeClr val="accent2"/>
                </a:solidFill>
              </a:rPr>
              <a:t>Waste</a:t>
            </a:r>
            <a:endParaRPr lang="en-IE" sz="2400" dirty="0"/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2.562  -  0.7875  =  1.7745m²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Waste ÷ Sheet Area = Percentage waste</a:t>
            </a:r>
            <a:r>
              <a:rPr lang="en-IE" sz="2400" dirty="0"/>
              <a:t> 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/>
              <a:t>1.7745 ÷ 2.562 = 0.692  (x 100)</a:t>
            </a:r>
          </a:p>
          <a:p>
            <a:pPr>
              <a:buFont typeface="Arial" charset="0"/>
              <a:buChar char="•"/>
              <a:defRPr/>
            </a:pPr>
            <a:r>
              <a:rPr lang="en-IE" sz="2400" dirty="0">
                <a:solidFill>
                  <a:schemeClr val="accent2"/>
                </a:solidFill>
              </a:rPr>
              <a:t>Percentage waste</a:t>
            </a:r>
            <a:r>
              <a:rPr lang="en-IE" sz="2400" dirty="0"/>
              <a:t>    =  69.2%</a:t>
            </a:r>
          </a:p>
          <a:p>
            <a:pPr>
              <a:buFont typeface="Arial" charset="0"/>
              <a:buNone/>
              <a:defRPr/>
            </a:pPr>
            <a:endParaRPr lang="en-IE" sz="1800" dirty="0"/>
          </a:p>
          <a:p>
            <a:pPr>
              <a:buFont typeface="Arial" charset="0"/>
              <a:buNone/>
              <a:defRPr/>
            </a:pPr>
            <a:endParaRPr lang="en-IE" sz="1800" dirty="0"/>
          </a:p>
          <a:p>
            <a:pPr marL="0" indent="0">
              <a:buNone/>
              <a:defRPr/>
            </a:pPr>
            <a:endParaRPr lang="en-GB" sz="1500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8CD1F3DF-6CDE-6C87-F883-F58AF539AF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Jennifer Byrne 2025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23CD5418-4667-3F54-2D6A-93E19897A7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332656"/>
            <a:ext cx="8229600" cy="688033"/>
          </a:xfrm>
        </p:spPr>
        <p:txBody>
          <a:bodyPr/>
          <a:lstStyle/>
          <a:p>
            <a:r>
              <a:rPr lang="en-IE" sz="3600" dirty="0"/>
              <a:t>Percentage Waste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F42EAF9-A033-726D-4013-CCB347CD60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E896AA-8C39-41F0-BDEF-A79050B8E2EC}" type="slidenum">
              <a:rPr lang="en-GB" smtClean="0"/>
              <a:pPr>
                <a:defRPr/>
              </a:pPr>
              <a:t>9</a:t>
            </a:fld>
            <a:endParaRPr lang="en-GB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alibri">
      <a:maj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808</TotalTime>
  <Words>1004</Words>
  <Application>Microsoft Office PowerPoint</Application>
  <PresentationFormat>On-screen Show (4:3)</PresentationFormat>
  <Paragraphs>133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Times New Roman</vt:lpstr>
      <vt:lpstr>Wingdings 2</vt:lpstr>
      <vt:lpstr>Flow</vt:lpstr>
      <vt:lpstr>Wood Manufacturing &amp; Finishing Percentage Waste</vt:lpstr>
      <vt:lpstr>Percentages</vt:lpstr>
      <vt:lpstr>Percentage Waste</vt:lpstr>
      <vt:lpstr>Percentage Waste</vt:lpstr>
      <vt:lpstr>Percentage Waste</vt:lpstr>
      <vt:lpstr>Percentage Waste</vt:lpstr>
      <vt:lpstr>Percentage Waste</vt:lpstr>
      <vt:lpstr>Percentage Waste</vt:lpstr>
      <vt:lpstr>Percentage Waste</vt:lpstr>
      <vt:lpstr>Percentage Waste</vt:lpstr>
      <vt:lpstr>Percentage Waste</vt:lpstr>
    </vt:vector>
  </TitlesOfParts>
  <Company>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Cabinet-Making</dc:title>
  <dc:creator>Jennifer Byrne</dc:creator>
  <cp:lastModifiedBy>Jennifer Byrne</cp:lastModifiedBy>
  <cp:revision>98</cp:revision>
  <cp:lastPrinted>2020-09-29T10:33:36Z</cp:lastPrinted>
  <dcterms:created xsi:type="dcterms:W3CDTF">2007-01-25T21:43:12Z</dcterms:created>
  <dcterms:modified xsi:type="dcterms:W3CDTF">2025-03-31T12:53:45Z</dcterms:modified>
  <cp:contentStatus/>
</cp:coreProperties>
</file>