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74" d="100"/>
          <a:sy n="74" d="100"/>
        </p:scale>
        <p:origin x="78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E9D5A-00C7-403F-82B5-B1F8C6BA586D}" type="datetimeFigureOut">
              <a:rPr lang="en-IE" smtClean="0"/>
              <a:t>09/04/2025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1817F6-8867-4CDC-96C7-50B09FCC0803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3826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2"/>
            <a:ext cx="7543800" cy="2593975"/>
          </a:xfrm>
        </p:spPr>
        <p:txBody>
          <a:bodyPr anchor="b"/>
          <a:lstStyle>
            <a:lvl1pPr>
              <a:defRPr sz="495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DE7AA-BBAF-49AA-9F44-16130826E2CA}" type="datetime1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BE641-CA83-447E-B84C-97F44615A5B2}" type="datetime1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64BD3-FFF2-41A2-B044-51D904D7067D}" type="datetime1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76456-752C-46B0-A020-543F971EAB9C}" type="datetime1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486400"/>
            <a:ext cx="7659687" cy="1168400"/>
          </a:xfrm>
        </p:spPr>
        <p:txBody>
          <a:bodyPr anchor="t"/>
          <a:lstStyle>
            <a:lvl1pPr algn="l">
              <a:defRPr sz="27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52863"/>
            <a:ext cx="6135687" cy="1633538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13B85-1B7F-4A69-B526-72E33869EC8D}" type="datetime1">
              <a:rPr lang="en-GB" smtClean="0"/>
              <a:t>09/04/2025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D80C8-9D94-4A25-9D00-3048D9EADCDF}" type="datetime1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500" b="1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92F2C-7041-4AF5-AB89-BC30325E7012}" type="datetime1">
              <a:rPr lang="en-GB" smtClean="0"/>
              <a:t>09/04/2025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E9D22-3832-40C2-AD9D-8C8A76B94CD3}" type="datetime1">
              <a:rPr lang="en-GB" smtClean="0"/>
              <a:t>09/04/2025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45AC1-C826-4210-B5A4-F1EBA0A164A4}" type="datetime1">
              <a:rPr lang="en-GB" smtClean="0"/>
              <a:t>09/04/2025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165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3345A-29EC-45B7-A40A-6DB7F51FBDD7}" type="datetime1">
              <a:rPr lang="en-GB" smtClean="0"/>
              <a:t>09/04/2025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165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2BDFE-2DB3-47D2-8DB8-D69B2982F152}" type="datetime1">
              <a:rPr lang="en-GB" smtClean="0"/>
              <a:t>09/04/2025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350">
                <a:solidFill>
                  <a:srgbClr val="FFFFFF"/>
                </a:solidFill>
              </a:defRPr>
            </a:lvl1pPr>
          </a:lstStyle>
          <a:p>
            <a:fld id="{9155582F-4C7A-41C7-B992-AD0C76DBDBCD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1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bg2"/>
                </a:solidFill>
              </a:defRPr>
            </a:lvl1pPr>
          </a:lstStyle>
          <a:p>
            <a:r>
              <a:rPr lang="en-GB"/>
              <a:t>Jennifer Byrne 2025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2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87F05B94-DFF2-4580-B732-9D9184EC0EBB}" type="datetime1">
              <a:rPr lang="en-GB" smtClean="0"/>
              <a:t>09/04/2025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685800" rtl="0" eaLnBrk="1" latinLnBrk="0" hangingPunct="1">
        <a:spcBef>
          <a:spcPct val="0"/>
        </a:spcBef>
        <a:buNone/>
        <a:defRPr sz="3450" kern="1200" cap="none" spc="-75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57175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7145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indent="-17145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7145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65860" indent="-171450" algn="l" defTabSz="6858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3716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defTabSz="6858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577340" indent="-137160" algn="l" defTabSz="6858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714500" indent="-137160" algn="l" defTabSz="6858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noyeks.ie/worktops/?srsltid=AfmBOor7QKgaFp4KOJ2iF5Og6XdMOtJKyjqizLaf4mFveEfQoh7PQXpV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wilsonart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formica.com/en-us/products/decometal/gallery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6814" y="1229487"/>
            <a:ext cx="74173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IE" sz="60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Plastic Laminates </a:t>
            </a:r>
            <a:endParaRPr lang="en-IE" sz="6000" kern="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5582F-4C7A-41C7-B992-AD0C76DBDBCD}" type="slidenum">
              <a:rPr lang="en-GB" smtClean="0"/>
              <a:t>1</a:t>
            </a:fld>
            <a:endParaRPr lang="en-GB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C8C96A3-3581-7BA0-5CEF-22DEBA21B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Jennifer Byrne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C2DC5A2-B5DF-6DE6-21E5-5DD76E0FF61E}"/>
              </a:ext>
            </a:extLst>
          </p:cNvPr>
          <p:cNvSpPr/>
          <p:nvPr/>
        </p:nvSpPr>
        <p:spPr>
          <a:xfrm>
            <a:off x="738065" y="2324724"/>
            <a:ext cx="7417349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GB" sz="44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W</a:t>
            </a:r>
            <a:r>
              <a:rPr lang="en-IE" sz="44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hat are they &amp; how the are made. </a:t>
            </a:r>
          </a:p>
          <a:p>
            <a:pPr lvl="0">
              <a:defRPr/>
            </a:pPr>
            <a:endParaRPr lang="en-IE" sz="44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ea typeface="+mj-ea"/>
              <a:cs typeface="+mj-cs"/>
            </a:endParaRPr>
          </a:p>
          <a:p>
            <a:pPr lvl="0">
              <a:defRPr/>
            </a:pPr>
            <a:endParaRPr lang="en-IE" sz="4400" b="1" kern="0" dirty="0">
              <a:solidFill>
                <a:schemeClr val="accent2">
                  <a:lumMod val="50000"/>
                </a:schemeClr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ea typeface="+mj-ea"/>
              <a:cs typeface="+mj-cs"/>
            </a:endParaRPr>
          </a:p>
          <a:p>
            <a:pPr lvl="0">
              <a:defRPr/>
            </a:pPr>
            <a:r>
              <a:rPr lang="en-IE" sz="3200" b="1" kern="0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ea typeface="+mj-ea"/>
                <a:cs typeface="+mj-cs"/>
              </a:rPr>
              <a:t>Wood Manufacturing &amp; Finishing Phase 4 </a:t>
            </a:r>
            <a:endParaRPr lang="en-IE" sz="3200" kern="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66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162979-C735-023A-6169-E68DC81366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0EBB289-46F5-14A9-2CCC-C28E886092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Finished Laminate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4F6ABAE-E25A-6030-1EE2-971D861499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68" y="1289896"/>
            <a:ext cx="8229600" cy="9114367"/>
          </a:xfrm>
        </p:spPr>
        <p:txBody>
          <a:bodyPr/>
          <a:lstStyle/>
          <a:p>
            <a:r>
              <a:rPr lang="en-GB" sz="2400" dirty="0"/>
              <a:t>The resins flow together and then set. Thermosetting converts the paper sheets into one single, rigid laminated sheet. </a:t>
            </a:r>
          </a:p>
          <a:p>
            <a:r>
              <a:rPr lang="en-GB" sz="2400" dirty="0"/>
              <a:t>This result is a sheet with outstanding qualities of likeness, toughness, durability, resistance to heat, moisture and acids. </a:t>
            </a:r>
          </a:p>
          <a:p>
            <a:r>
              <a:rPr lang="en-GB" sz="2400" dirty="0"/>
              <a:t>What does thermosetting mean? </a:t>
            </a:r>
          </a:p>
          <a:p>
            <a:r>
              <a:rPr lang="en-GB" sz="2400" dirty="0"/>
              <a:t>Thermosetting means that the sheet can only be reshaped at high temperatures. </a:t>
            </a:r>
          </a:p>
          <a:p>
            <a:r>
              <a:rPr lang="en-US" sz="2400" dirty="0"/>
              <a:t>Laminated plastics are available in sheets up to 3m long by 1.5m wide, they are produced in various thicknesses from fractions of a millimeter to 1mm.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They are made in a wide range of opaque colors and patterns.</a:t>
            </a:r>
          </a:p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They may also incorporate in their surface original drawings, paintings, printed fabrics or wood veneers.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  <a:hlinkClick r:id="rId2"/>
              </a:rPr>
              <a:t>Noyeks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  <a:p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3A88010A-69BF-8FB5-00CD-C498FEEF5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CFD672-2262-1CDA-1EE7-6B705C2F8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516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FBB150-E799-C567-7184-539DC04CD2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DF52A2A-9DC5-D5F4-CFDA-5DF8651E7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 Properties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C2F8531-1BB2-2F31-0D7E-FD77F33BB9E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68" y="1289896"/>
            <a:ext cx="8229600" cy="9114367"/>
          </a:xfrm>
        </p:spPr>
        <p:txBody>
          <a:bodyPr/>
          <a:lstStyle/>
          <a:p>
            <a:r>
              <a:rPr lang="en-GB" sz="2400" dirty="0"/>
              <a:t>Can you name some? </a:t>
            </a:r>
          </a:p>
          <a:p>
            <a:r>
              <a:rPr lang="en-GB" sz="2400" dirty="0"/>
              <a:t>Laminate properties have to be tested to be able to meet these specifications: </a:t>
            </a:r>
          </a:p>
          <a:p>
            <a:r>
              <a:rPr lang="en-GB" sz="2400" dirty="0"/>
              <a:t>Resistance to surface abrasion. </a:t>
            </a:r>
          </a:p>
          <a:p>
            <a:r>
              <a:rPr lang="en-GB" sz="2400" dirty="0"/>
              <a:t>Resistance to boiling water &amp; steam. </a:t>
            </a:r>
          </a:p>
          <a:p>
            <a:r>
              <a:rPr lang="en-GB" sz="2400" dirty="0"/>
              <a:t>Resistance to dry heat. </a:t>
            </a:r>
          </a:p>
          <a:p>
            <a:r>
              <a:rPr lang="en-GB" sz="2400" dirty="0"/>
              <a:t>Dimensional stability. </a:t>
            </a:r>
          </a:p>
          <a:p>
            <a:r>
              <a:rPr lang="en-GB" sz="2400" dirty="0"/>
              <a:t>Resistance to impact, cracking &amp; scratching. </a:t>
            </a:r>
          </a:p>
          <a:p>
            <a:r>
              <a:rPr lang="en-GB" sz="2400" dirty="0"/>
              <a:t>Resistance to discolouration &amp; colour change under artificial lighting. </a:t>
            </a:r>
          </a:p>
          <a:p>
            <a:r>
              <a:rPr lang="en-GB" sz="2400" dirty="0"/>
              <a:t>Resistance to cigarette burns. </a:t>
            </a:r>
          </a:p>
          <a:p>
            <a:r>
              <a:rPr lang="en-GB" sz="2400" dirty="0"/>
              <a:t>Post-formability. What does this mean? </a:t>
            </a:r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CFD3EF1F-64E5-FEF9-7AA9-EC9403732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719ED17-651D-74E9-84CC-1F9213B68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309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Laminates</a:t>
            </a:r>
            <a:endParaRPr lang="en-GB" sz="4267" u="sng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0568" y="1604830"/>
            <a:ext cx="8229600" cy="9114367"/>
          </a:xfrm>
        </p:spPr>
        <p:txBody>
          <a:bodyPr/>
          <a:lstStyle/>
          <a:p>
            <a:pPr eaLnBrk="1" hangingPunct="1"/>
            <a:r>
              <a:rPr lang="en-GB" sz="2400" dirty="0"/>
              <a:t>What is Plastic Laminate? </a:t>
            </a:r>
          </a:p>
          <a:p>
            <a:pPr eaLnBrk="1" hangingPunct="1"/>
            <a:r>
              <a:rPr lang="en-GB" sz="2400" dirty="0"/>
              <a:t>Plastic laminate is one of the most frequently used countertop surface materials.</a:t>
            </a:r>
          </a:p>
          <a:p>
            <a:pPr eaLnBrk="1" hangingPunct="1"/>
            <a:r>
              <a:rPr lang="en-GB" sz="2400" dirty="0"/>
              <a:t>Why is it used? </a:t>
            </a:r>
          </a:p>
          <a:p>
            <a:pPr eaLnBrk="1" hangingPunct="1"/>
            <a:r>
              <a:rPr lang="en-GB" sz="2400" dirty="0"/>
              <a:t>Plastic laminate is durable, affordable, and available in a wide variety of patterns and colours.</a:t>
            </a:r>
          </a:p>
          <a:p>
            <a:pPr eaLnBrk="1" hangingPunct="1"/>
            <a:r>
              <a:rPr lang="en-GB" sz="2400" dirty="0"/>
              <a:t>How long is it around? </a:t>
            </a:r>
          </a:p>
          <a:p>
            <a:pPr eaLnBrk="1" hangingPunct="1"/>
            <a:r>
              <a:rPr lang="en-GB" sz="2400" dirty="0"/>
              <a:t>The Formica Corporation was founded in 1913, plastic laminate was used mainly in the electrical industry as an insulator, in cars and radios, and then later for furniture.</a:t>
            </a:r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4691B-1F54-E3CD-C756-68F6C34E1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2EEBEE3-E427-92A2-04A5-C238A74812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Laminates on Counters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B8CC8F8C-2175-4DF9-8185-4FEA4E3EA4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68" y="1604830"/>
            <a:ext cx="8229600" cy="9114367"/>
          </a:xfrm>
        </p:spPr>
        <p:txBody>
          <a:bodyPr/>
          <a:lstStyle/>
          <a:p>
            <a:r>
              <a:rPr lang="en-GB" sz="2400" dirty="0"/>
              <a:t>Most countertops have either square or rolled edges, but the edges may also be bevelled or have materials such as wood,                                 solid surface materials, or  metal  incorporated                                 into them.</a:t>
            </a:r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5F7526E2-8663-2BC8-AB5D-5FFFB065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CCD49F-0AD1-A565-193D-EADE84750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pic>
        <p:nvPicPr>
          <p:cNvPr id="2" name="Picture 7" descr="hpim0870b-212">
            <a:extLst>
              <a:ext uri="{FF2B5EF4-FFF2-40B4-BE49-F238E27FC236}">
                <a16:creationId xmlns:a16="http://schemas.microsoft.com/office/drawing/2014/main" id="{F3A37043-0526-797B-28E5-CFF9D15EB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56959" y="3381375"/>
            <a:ext cx="2663825" cy="2663825"/>
          </a:xfrm>
          <a:prstGeom prst="rect">
            <a:avLst/>
          </a:prstGeom>
          <a:noFill/>
        </p:spPr>
      </p:pic>
      <p:pic>
        <p:nvPicPr>
          <p:cNvPr id="3" name="Picture 10" descr="table-212">
            <a:extLst>
              <a:ext uri="{FF2B5EF4-FFF2-40B4-BE49-F238E27FC236}">
                <a16:creationId xmlns:a16="http://schemas.microsoft.com/office/drawing/2014/main" id="{18BB5150-9690-802A-0889-A225BDB60C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587175" y="3183255"/>
            <a:ext cx="4392612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00285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8390B-23FC-1F59-4AD9-7DF3134B4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F4D76F1-D72E-6694-CC89-53D2C7054C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Laminates on Counters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8CE0506-D9BA-E9EE-8FDA-E20FFB9A360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8382" y="1488016"/>
            <a:ext cx="8229600" cy="9114367"/>
          </a:xfrm>
        </p:spPr>
        <p:txBody>
          <a:bodyPr/>
          <a:lstStyle/>
          <a:p>
            <a:pPr eaLnBrk="1" hangingPunct="1"/>
            <a:r>
              <a:rPr lang="en-GB" sz="2400" dirty="0"/>
              <a:t>Plastic laminate countertop choices are almost limitless. </a:t>
            </a:r>
          </a:p>
          <a:p>
            <a:pPr eaLnBrk="1" hangingPunct="1"/>
            <a:r>
              <a:rPr lang="en-GB" sz="2400" dirty="0"/>
              <a:t>There are 100’s of colour and types. </a:t>
            </a:r>
          </a:p>
          <a:p>
            <a:pPr eaLnBrk="1" hangingPunct="1"/>
            <a:r>
              <a:rPr lang="en-GB" sz="2400" dirty="0"/>
              <a:t>Patterns are available to mimic wood, stone, metal, or even leather. </a:t>
            </a:r>
          </a:p>
          <a:p>
            <a:pPr eaLnBrk="1" hangingPunct="1"/>
            <a:r>
              <a:rPr lang="en-GB" sz="2400" dirty="0"/>
              <a:t>The surface finish may be smooth, textured, glossy, or matt.</a:t>
            </a:r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>
              <a:buNone/>
            </a:pPr>
            <a:r>
              <a:rPr lang="en-GB" sz="2400" dirty="0"/>
              <a:t>          Chipped Chocolate  	          English Oak</a:t>
            </a:r>
          </a:p>
          <a:p>
            <a:pPr marL="85725" indent="0">
              <a:buNone/>
            </a:pPr>
            <a:r>
              <a:rPr lang="en-GB" sz="2400" dirty="0"/>
              <a:t>Samples taken from </a:t>
            </a:r>
            <a:r>
              <a:rPr lang="en-GB" sz="2400" dirty="0">
                <a:hlinkClick r:id="rId2"/>
              </a:rPr>
              <a:t>Wilsonart</a:t>
            </a:r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381CD004-F07D-00EC-7181-9233195A3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86F1DD-60D1-B948-82EE-A341AFD62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611EB5CA-3800-0E59-2A8C-ADD0EC74AB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01666" y="3635778"/>
            <a:ext cx="208823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136FE9-641C-CB23-AF9E-90602D9711C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3790" b="16014"/>
          <a:stretch/>
        </p:blipFill>
        <p:spPr>
          <a:xfrm>
            <a:off x="4303182" y="3635778"/>
            <a:ext cx="1581117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47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FBEFE3-718A-527C-127C-ECAD1D57BA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5C03E96-89A7-D738-6B2A-E13D9304F7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Laminates with Metal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6DEFE23-D0D5-2B37-BD9D-189559BC72F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0568" y="1352296"/>
            <a:ext cx="8229600" cy="9114367"/>
          </a:xfrm>
        </p:spPr>
        <p:txBody>
          <a:bodyPr/>
          <a:lstStyle/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r>
              <a:rPr lang="en-GB" sz="2400" dirty="0">
                <a:latin typeface="+mn-lt"/>
                <a:cs typeface="+mn-cs"/>
              </a:rPr>
              <a:t>Formica Deco Metal is a high pressure laminate that incorporates authentic metal (bronze, aluminium, stainless steel, copper or tin) in its surface.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r>
              <a:rPr lang="en-GB" sz="2400" dirty="0">
                <a:latin typeface="+mn-lt"/>
                <a:cs typeface="+mn-cs"/>
              </a:rPr>
              <a:t>It is especially suitable for vertical applications.        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r>
              <a:rPr lang="en-GB" sz="2400" dirty="0">
                <a:latin typeface="+mn-lt"/>
                <a:cs typeface="+mn-cs"/>
              </a:rPr>
              <a:t>Finishes include textured, satin, matt or brushed. </a:t>
            </a: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GB" sz="2400" dirty="0"/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GB" sz="2400" dirty="0">
              <a:latin typeface="+mn-lt"/>
              <a:cs typeface="+mn-cs"/>
            </a:endParaRPr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GB" sz="2400" dirty="0"/>
          </a:p>
          <a:p>
            <a:pPr marL="274320" indent="-27432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Char char=""/>
              <a:defRPr/>
            </a:pPr>
            <a:endParaRPr lang="en-GB" sz="2400" dirty="0">
              <a:latin typeface="+mn-lt"/>
              <a:cs typeface="+mn-cs"/>
            </a:endParaRPr>
          </a:p>
          <a:p>
            <a:pPr marL="0" indent="0" fontAlgn="auto"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None/>
              <a:defRPr/>
            </a:pPr>
            <a:r>
              <a:rPr lang="en-GB" sz="2400" dirty="0"/>
              <a:t>      Tread works                 Copper Veil            Metallic Grass </a:t>
            </a:r>
            <a:endParaRPr lang="en-GB" sz="2400" dirty="0">
              <a:latin typeface="+mn-lt"/>
              <a:cs typeface="+mn-cs"/>
            </a:endParaRPr>
          </a:p>
          <a:p>
            <a:pPr marL="85725" indent="0" eaLnBrk="1" hangingPunct="1">
              <a:buNone/>
            </a:pPr>
            <a:r>
              <a:rPr lang="en-GB" sz="2400" dirty="0"/>
              <a:t>Samples taken from </a:t>
            </a:r>
            <a:r>
              <a:rPr lang="en-GB" sz="2400" dirty="0">
                <a:hlinkClick r:id="rId2"/>
              </a:rPr>
              <a:t>Formica </a:t>
            </a: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pPr marL="85725" indent="0" eaLnBrk="1" hangingPunct="1">
              <a:buNone/>
            </a:pPr>
            <a:endParaRPr lang="en-GB" sz="2400" dirty="0"/>
          </a:p>
          <a:p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56796996-589D-8378-B61C-9589B6025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778278-4493-4BFC-6FB7-61D53C4FB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pic>
        <p:nvPicPr>
          <p:cNvPr id="2" name="Picture 9" descr="Treadworks">
            <a:extLst>
              <a:ext uri="{FF2B5EF4-FFF2-40B4-BE49-F238E27FC236}">
                <a16:creationId xmlns:a16="http://schemas.microsoft.com/office/drawing/2014/main" id="{247DA806-BAC9-EDC6-8D3E-1867159A9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87692" y="3577303"/>
            <a:ext cx="2135187" cy="1602616"/>
          </a:xfrm>
          <a:prstGeom prst="rect">
            <a:avLst/>
          </a:prstGeom>
          <a:noFill/>
        </p:spPr>
      </p:pic>
      <p:pic>
        <p:nvPicPr>
          <p:cNvPr id="3" name="Picture 14" descr="Copper Veil">
            <a:extLst>
              <a:ext uri="{FF2B5EF4-FFF2-40B4-BE49-F238E27FC236}">
                <a16:creationId xmlns:a16="http://schemas.microsoft.com/office/drawing/2014/main" id="{DA4AF2A5-B168-0679-DBBE-2D2F19FF32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059680" y="3565873"/>
            <a:ext cx="2135187" cy="1601788"/>
          </a:xfrm>
          <a:prstGeom prst="rect">
            <a:avLst/>
          </a:prstGeom>
          <a:noFill/>
        </p:spPr>
      </p:pic>
      <p:pic>
        <p:nvPicPr>
          <p:cNvPr id="4" name="Picture 11" descr="Metallic Grass">
            <a:extLst>
              <a:ext uri="{FF2B5EF4-FFF2-40B4-BE49-F238E27FC236}">
                <a16:creationId xmlns:a16="http://schemas.microsoft.com/office/drawing/2014/main" id="{C7529F6D-AE90-3C67-E4EC-C5BDB7059E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>
          <a:xfrm>
            <a:off x="5591991" y="3593972"/>
            <a:ext cx="2076451" cy="15573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9364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2D85E6-0974-F0E4-703F-9344140275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481F8C3D-4CF4-2795-72C5-187593CEA8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Plastic Laminates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410FAE0-3644-87C1-6D91-D2B9C3535B1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8382" y="1488016"/>
            <a:ext cx="8229600" cy="9114367"/>
          </a:xfrm>
        </p:spPr>
        <p:txBody>
          <a:bodyPr/>
          <a:lstStyle/>
          <a:p>
            <a:pPr eaLnBrk="1" hangingPunct="1"/>
            <a:r>
              <a:rPr lang="en-GB" sz="2400" dirty="0"/>
              <a:t>Plastic laminate how is it made? </a:t>
            </a:r>
          </a:p>
          <a:p>
            <a:r>
              <a:rPr lang="en-US" sz="2400" dirty="0"/>
              <a:t>Layers of Kraft paper impregnated with </a:t>
            </a:r>
            <a:r>
              <a:rPr lang="en-US" sz="2400" dirty="0">
                <a:solidFill>
                  <a:srgbClr val="800000"/>
                </a:solidFill>
              </a:rPr>
              <a:t>phenol resin</a:t>
            </a:r>
            <a:r>
              <a:rPr lang="en-US" sz="2400" dirty="0"/>
              <a:t>, a sheet of printed or colored </a:t>
            </a:r>
            <a:r>
              <a:rPr lang="en-US" sz="2400" dirty="0">
                <a:solidFill>
                  <a:srgbClr val="33CC33"/>
                </a:solidFill>
              </a:rPr>
              <a:t>melamine resin</a:t>
            </a:r>
            <a:r>
              <a:rPr lang="en-US" sz="2400" dirty="0"/>
              <a:t> impregnated paper and a clear top sheet of </a:t>
            </a:r>
            <a:r>
              <a:rPr lang="en-US" sz="2400" dirty="0">
                <a:solidFill>
                  <a:srgbClr val="33CC33"/>
                </a:solidFill>
              </a:rPr>
              <a:t>melamine </a:t>
            </a:r>
            <a:r>
              <a:rPr lang="en-US" sz="2400" dirty="0"/>
              <a:t>are put in a press and bonded together at 1500psi at temp. exceeding 250˚F. </a:t>
            </a:r>
          </a:p>
          <a:p>
            <a:endParaRPr lang="en-US" sz="2400" dirty="0"/>
          </a:p>
          <a:p>
            <a:r>
              <a:rPr lang="en-US" sz="2400" dirty="0"/>
              <a:t>This induces a chemical change and the result is a sheet with outstanding qualities of likeness, toughness, durability, resistance to heat, moisture, acids etc. 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33CC33"/>
                </a:solidFill>
              </a:rPr>
              <a:t>Melamine</a:t>
            </a:r>
            <a:r>
              <a:rPr lang="en-IE" sz="2400" dirty="0"/>
              <a:t> is an organic base chemical most commonly found in the form of white crystals rich in nitrogen.</a:t>
            </a:r>
            <a:r>
              <a:rPr lang="en-US" sz="2400" dirty="0"/>
              <a:t> It is one the hardest of all manmade organic materials</a:t>
            </a:r>
          </a:p>
          <a:p>
            <a:pPr eaLnBrk="1" hangingPunct="1"/>
            <a:endParaRPr lang="en-GB" sz="2400" dirty="0"/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6406D5EF-B06A-C476-2D77-4C1F82B1D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0D4606-456F-A41E-7543-C203E2758E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7098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E3A96-C181-A72B-8DB7-4FAD69D217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4D42488-14A3-236B-D1AC-0B916BFC67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Impregnating the Paper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2D1FB100-1BC5-949E-1F9B-DF68D49E6E8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8382" y="1488016"/>
            <a:ext cx="8229600" cy="9114367"/>
          </a:xfrm>
        </p:spPr>
        <p:txBody>
          <a:bodyPr/>
          <a:lstStyle/>
          <a:p>
            <a:r>
              <a:rPr lang="en-GB" sz="2400" dirty="0"/>
              <a:t>The process begins by soaking strips of paper in resin. Decorative plastic laminates can be made in different grades or thicknesses, depending on its intended use. </a:t>
            </a:r>
          </a:p>
          <a:p>
            <a:r>
              <a:rPr lang="en-GB" sz="2400" dirty="0"/>
              <a:t>There may be from 7-18 layers of paper combined into the final sheet. </a:t>
            </a:r>
          </a:p>
          <a:p>
            <a:r>
              <a:rPr lang="en-GB" sz="2400" dirty="0"/>
              <a:t>The bottom layers are Kraft paper. The Kraft paper is run through a bath or vat containing phenolic resins. </a:t>
            </a:r>
          </a:p>
          <a:p>
            <a:r>
              <a:rPr lang="en-GB" sz="2400" dirty="0"/>
              <a:t>The next layer is the decorative layer. This is a sheet of paper printed with the colour or design that will show through the clear top layer for the desired surface pattern. This sheet is  run through a melamine vat.</a:t>
            </a:r>
          </a:p>
          <a:p>
            <a:r>
              <a:rPr lang="en-GB" sz="2400" dirty="0"/>
              <a:t>The paper for the top layer of the sheet is translucent. This is also run through a vat of melamine resin.</a:t>
            </a:r>
          </a:p>
          <a:p>
            <a:pPr eaLnBrk="1" hangingPunct="1"/>
            <a:endParaRPr lang="en-GB" sz="3200" dirty="0"/>
          </a:p>
          <a:p>
            <a:pPr eaLnBrk="1" hangingPunct="1"/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BA3DB4C4-2450-4A54-0DF5-09D37CF3F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86B800-A84E-A39E-27D9-F14CC2648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56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D83D9-DEE4-DDC0-2A35-4086309F1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E67A8B7-F3F3-A36E-C4B9-4BB233A76F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Pressing the layers 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0242CBC-CEA1-1A46-57E4-1BE516F502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8382" y="1488016"/>
            <a:ext cx="8229600" cy="9114367"/>
          </a:xfrm>
        </p:spPr>
        <p:txBody>
          <a:bodyPr/>
          <a:lstStyle/>
          <a:p>
            <a:r>
              <a:rPr lang="en-GB" sz="2400" dirty="0"/>
              <a:t>The resin-impregnated sheets are then put into a drying chamber. Next, they are cut and stacked in layers. The clear layer and the decorative layer are on top of the kraft paper.</a:t>
            </a:r>
          </a:p>
          <a:p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85D69408-FAE6-93E4-AC6E-28EE488CD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9CCEA0-2B4D-FA3F-FA35-C35CD79F7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pic>
        <p:nvPicPr>
          <p:cNvPr id="2" name="Picture 5">
            <a:extLst>
              <a:ext uri="{FF2B5EF4-FFF2-40B4-BE49-F238E27FC236}">
                <a16:creationId xmlns:a16="http://schemas.microsoft.com/office/drawing/2014/main" id="{58A8B6D5-1AA3-65AF-7E8D-E5E4E132E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6018" y="2743257"/>
            <a:ext cx="6196036" cy="3506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8287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16042-0BFD-10F5-4584-CE47989C6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59779E4-BF15-62DF-0C70-36979FC1ED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2188" y="265642"/>
            <a:ext cx="8229600" cy="1094316"/>
          </a:xfrm>
        </p:spPr>
        <p:txBody>
          <a:bodyPr/>
          <a:lstStyle/>
          <a:p>
            <a:pPr>
              <a:defRPr/>
            </a:pPr>
            <a:r>
              <a:rPr lang="en-US" sz="4267" u="sng" dirty="0"/>
              <a:t>Pressing the layers  </a:t>
            </a:r>
            <a:endParaRPr lang="en-GB" sz="4267" u="sng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4837E309-C638-D450-D4D8-6DDD6392D8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88382" y="1488016"/>
            <a:ext cx="8229600" cy="9114367"/>
          </a:xfrm>
        </p:spPr>
        <p:txBody>
          <a:bodyPr/>
          <a:lstStyle/>
          <a:p>
            <a:r>
              <a:rPr lang="en-GB" sz="2400" dirty="0"/>
              <a:t>The layers of paper are then loaded onto a flat-bed hydraulic press for final curing.  </a:t>
            </a:r>
          </a:p>
          <a:p>
            <a:r>
              <a:rPr lang="en-GB" sz="2400" dirty="0"/>
              <a:t>The press compresses the sandwich of resin-soaked paper at 1,500 psi, while heating it to a high temperature exceeding 250˚F. </a:t>
            </a:r>
          </a:p>
          <a:p>
            <a:r>
              <a:rPr lang="en-GB" sz="2400" dirty="0"/>
              <a:t>The heat catalyses a reaction in the resins. The phenol (or melamine) and formaldehyde molecules attach to each other in an alternating-chain fashion,						 releasing water molecules in 						  the process.</a:t>
            </a:r>
            <a:endParaRPr lang="en-GB" sz="3200" dirty="0"/>
          </a:p>
          <a:p>
            <a:pPr eaLnBrk="1" hangingPunct="1">
              <a:buFont typeface="Wingdings 2" pitchFamily="18" charset="2"/>
              <a:buNone/>
            </a:pPr>
            <a:endParaRPr lang="en-GB" sz="3200" dirty="0"/>
          </a:p>
        </p:txBody>
      </p:sp>
      <p:sp>
        <p:nvSpPr>
          <p:cNvPr id="7172" name="Footer Placeholder 1">
            <a:extLst>
              <a:ext uri="{FF2B5EF4-FFF2-40B4-BE49-F238E27FC236}">
                <a16:creationId xmlns:a16="http://schemas.microsoft.com/office/drawing/2014/main" id="{7AE37E75-CA43-91C4-6266-75DD54C770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121920" tIns="45720" rIns="121920" bIns="45720" numCol="1" rtlCol="0" anchor="ctr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5F44396-58E0-E0B5-BF05-8D5134A5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3" name="Picture 9">
            <a:extLst>
              <a:ext uri="{FF2B5EF4-FFF2-40B4-BE49-F238E27FC236}">
                <a16:creationId xmlns:a16="http://schemas.microsoft.com/office/drawing/2014/main" id="{5A5509D9-AB2E-AFF2-C58D-D4FAA71A33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216246"/>
            <a:ext cx="3366655" cy="1976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89942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212</TotalTime>
  <Words>872</Words>
  <Application>Microsoft Office PowerPoint</Application>
  <PresentationFormat>On-screen Show (4:3)</PresentationFormat>
  <Paragraphs>108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 2</vt:lpstr>
      <vt:lpstr>Adjacency</vt:lpstr>
      <vt:lpstr>PowerPoint Presentation</vt:lpstr>
      <vt:lpstr>Plastic Laminates</vt:lpstr>
      <vt:lpstr>Plastic Laminates on Counters </vt:lpstr>
      <vt:lpstr>Plastic Laminates on Counters </vt:lpstr>
      <vt:lpstr>Plastic Laminates with Metal</vt:lpstr>
      <vt:lpstr>Plastic Laminates</vt:lpstr>
      <vt:lpstr>Impregnating the Paper </vt:lpstr>
      <vt:lpstr>Pressing the layers  </vt:lpstr>
      <vt:lpstr>Pressing the layers  </vt:lpstr>
      <vt:lpstr>Finished Laminate </vt:lpstr>
      <vt:lpstr>Plastic Laminate Properties </vt:lpstr>
    </vt:vector>
  </TitlesOfParts>
  <Company>Dublin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 Byrne</cp:lastModifiedBy>
  <cp:revision>11</cp:revision>
  <dcterms:created xsi:type="dcterms:W3CDTF">2016-10-10T10:09:42Z</dcterms:created>
  <dcterms:modified xsi:type="dcterms:W3CDTF">2025-04-09T11:24:49Z</dcterms:modified>
</cp:coreProperties>
</file>