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  <p:sldMasterId id="2147483811" r:id="rId2"/>
  </p:sldMasterIdLst>
  <p:notesMasterIdLst>
    <p:notesMasterId r:id="rId12"/>
  </p:notesMasterIdLst>
  <p:handoutMasterIdLst>
    <p:handoutMasterId r:id="rId13"/>
  </p:handoutMasterIdLst>
  <p:sldIdLst>
    <p:sldId id="256" r:id="rId3"/>
    <p:sldId id="272" r:id="rId4"/>
    <p:sldId id="275" r:id="rId5"/>
    <p:sldId id="276" r:id="rId6"/>
    <p:sldId id="277" r:id="rId7"/>
    <p:sldId id="267" r:id="rId8"/>
    <p:sldId id="274" r:id="rId9"/>
    <p:sldId id="273" r:id="rId10"/>
    <p:sldId id="257" r:id="rId11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3/28/2025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28/03/2025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02263-A3DA-4A8F-AC04-642757472345}" type="datetime1">
              <a:rPr lang="en-US" smtClean="0"/>
              <a:t>3/28/2025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407FB-52AA-413C-84D3-FD9EFB941C49}" type="datetime1">
              <a:rPr lang="en-US" smtClean="0"/>
              <a:t>3/28/2025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E84BF-366D-4273-8A63-6BEDE22AD658}" type="datetime1">
              <a:rPr lang="en-US" smtClean="0"/>
              <a:t>3/28/2025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0833-78E3-4366-9220-767D1E5618BE}" type="datetime1">
              <a:rPr lang="en-US" smtClean="0"/>
              <a:t>3/28/2025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0567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F1580-4D09-4DA6-9F91-0DC8619BD1A4}" type="datetime1">
              <a:rPr lang="en-US" smtClean="0"/>
              <a:t>3/28/2025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89237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40C6-9115-488F-A35F-1AAD94E843A1}" type="datetime1">
              <a:rPr lang="en-US" smtClean="0"/>
              <a:t>3/28/2025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11980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48E4-EE4A-4FE4-9754-9145F74E1653}" type="datetime1">
              <a:rPr lang="en-US" smtClean="0"/>
              <a:t>3/28/2025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30513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1A4DF-1137-42E9-A819-F66BCD2E82C9}" type="datetime1">
              <a:rPr lang="en-US" smtClean="0"/>
              <a:t>3/28/2025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4344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0C-3ABD-4AF1-AD75-1D7C90CA04B9}" type="datetime1">
              <a:rPr lang="en-US" smtClean="0"/>
              <a:t>3/28/2025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63731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C230-DBFE-4D1F-BE7A-7B7430C084F4}" type="datetime1">
              <a:rPr lang="en-US" smtClean="0"/>
              <a:t>3/28/2025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085511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5BD9-5CCF-4938-BCD8-655AC293BFD3}" type="datetime1">
              <a:rPr lang="en-US" smtClean="0"/>
              <a:t>3/28/2025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3327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94FDE-34EA-4ACC-824A-0B81C3A0CA20}" type="datetime1">
              <a:rPr lang="en-US" smtClean="0"/>
              <a:t>3/28/2025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B73-CDA7-4F75-ABD1-FF7973017DA2}" type="datetime1">
              <a:rPr lang="en-US" smtClean="0"/>
              <a:t>3/28/2025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883492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4D12-4390-4F97-B8A8-D43F04043743}" type="datetime1">
              <a:rPr lang="en-US" smtClean="0"/>
              <a:t>3/28/2025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481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110F-E9D7-40A5-8FE4-89DF1BE40DDC}" type="datetime1">
              <a:rPr lang="en-US" smtClean="0"/>
              <a:t>3/28/2025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67480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A5994-0518-455E-883E-32B9684CDEE8}" type="datetime1">
              <a:rPr lang="en-US" smtClean="0"/>
              <a:t>3/28/2025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14E7A-3E15-42D9-9FEE-3670A9C2E30F}" type="datetime1">
              <a:rPr lang="en-US" smtClean="0"/>
              <a:t>3/28/2025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EC93-55BD-447A-B4CA-7CBE92A05871}" type="datetime1">
              <a:rPr lang="en-US" smtClean="0"/>
              <a:t>3/28/2025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585FD-9D46-445F-A091-7AA2BEA5394E}" type="datetime1">
              <a:rPr lang="en-US" smtClean="0"/>
              <a:t>3/28/2025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72C2B-2B5A-4BFE-A18E-A2B861C51C86}" type="datetime1">
              <a:rPr lang="en-US" smtClean="0"/>
              <a:t>3/28/2025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6238-2477-4C28-8DE5-982F7F63C78F}" type="datetime1">
              <a:rPr lang="en-US" smtClean="0"/>
              <a:t>3/28/2025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47E70-A307-4547-B621-8740B1C6AC04}" type="datetime1">
              <a:rPr lang="en-US" smtClean="0"/>
              <a:t>3/28/2025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D4637BA-5A4F-432C-A347-3DFA28E86F07}" type="datetime1">
              <a:rPr lang="en-US" smtClean="0"/>
              <a:t>3/28/2025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D9E02-A370-4386-8A31-44010C994025}" type="datetime1">
              <a:rPr lang="en-US" smtClean="0"/>
              <a:t>3/28/2025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3157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mfmaths.yolasite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Introduction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IE" sz="2400" dirty="0"/>
              <a:t>Topics covered in Modules 1,2 &amp; 3.</a:t>
            </a:r>
          </a:p>
          <a:p>
            <a:r>
              <a:rPr lang="en-IE" sz="2400" dirty="0"/>
              <a:t>Perimeters and Areas </a:t>
            </a:r>
          </a:p>
          <a:p>
            <a:r>
              <a:rPr lang="en-IE" sz="2400" dirty="0"/>
              <a:t>Pythagoras’ Theorem</a:t>
            </a:r>
          </a:p>
          <a:p>
            <a:r>
              <a:rPr lang="en-IE" sz="2400" dirty="0"/>
              <a:t>Transformation of Formulae </a:t>
            </a:r>
          </a:p>
          <a:p>
            <a:r>
              <a:rPr lang="en-GB" sz="2400" dirty="0"/>
              <a:t>Cutting lists for various items</a:t>
            </a:r>
          </a:p>
          <a:p>
            <a:r>
              <a:rPr lang="en-GB" sz="2400" dirty="0"/>
              <a:t>Costings &amp; percentage waste</a:t>
            </a:r>
          </a:p>
          <a:p>
            <a:r>
              <a:rPr lang="en-GB" sz="2400" dirty="0"/>
              <a:t>Ratio &amp; Proportion </a:t>
            </a:r>
          </a:p>
          <a:p>
            <a:r>
              <a:rPr lang="en-GB" sz="2400" dirty="0"/>
              <a:t>Bar Charts / Pie Charts</a:t>
            </a:r>
          </a:p>
          <a:p>
            <a:r>
              <a:rPr lang="en-GB" sz="2400" dirty="0"/>
              <a:t>Simple Interest</a:t>
            </a:r>
          </a:p>
          <a:p>
            <a:r>
              <a:rPr lang="en-GB" sz="2400" dirty="0"/>
              <a:t>Depreciation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Wood Manufacturing and Finishing</a:t>
            </a:r>
          </a:p>
        </p:txBody>
      </p:sp>
    </p:spTree>
    <p:extLst>
      <p:ext uri="{BB962C8B-B14F-4D97-AF65-F5344CB8AC3E}">
        <p14:creationId xmlns:p14="http://schemas.microsoft.com/office/powerpoint/2010/main" val="149552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GB" sz="1800" b="1" kern="1600" dirty="0">
                <a:effectLst/>
                <a:latin typeface="Arial" panose="020B0604020202020204" pitchFamily="34" charset="0"/>
              </a:rPr>
              <a:t>Write Down Formula</a:t>
            </a:r>
          </a:p>
          <a:p>
            <a:r>
              <a:rPr lang="en-GB" sz="1800" b="1" kern="1600" dirty="0">
                <a:latin typeface="Arial" panose="020B0604020202020204" pitchFamily="34" charset="0"/>
              </a:rPr>
              <a:t>Put in what you know</a:t>
            </a:r>
          </a:p>
          <a:p>
            <a:r>
              <a:rPr lang="en-GB" sz="1800" b="1" kern="1600" dirty="0">
                <a:effectLst/>
                <a:latin typeface="Arial" panose="020B0604020202020204" pitchFamily="34" charset="0"/>
              </a:rPr>
              <a:t>Calculate the answer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(There can only be one unknown quantity in any formula)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GB" sz="1800" b="1" i="1" dirty="0">
                <a:effectLst/>
                <a:latin typeface="Arial" panose="020B0604020202020204" pitchFamily="34" charset="0"/>
              </a:rPr>
              <a:t>Example:</a:t>
            </a:r>
            <a:r>
              <a:rPr lang="en-GB" sz="1800" b="1" i="0" dirty="0">
                <a:effectLst/>
                <a:latin typeface="Arial" panose="020B0604020202020204" pitchFamily="34" charset="0"/>
              </a:rPr>
              <a:t> </a:t>
            </a:r>
            <a:r>
              <a:rPr lang="en-GB" sz="1800" b="0" i="0" dirty="0">
                <a:effectLst/>
                <a:latin typeface="Arial" panose="020B0604020202020204" pitchFamily="34" charset="0"/>
              </a:rPr>
              <a:t>Calculate the area of the following rectangle. 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endParaRPr lang="en-GB" sz="1800" b="0" i="0" dirty="0">
              <a:effectLst/>
              <a:latin typeface="Arial" panose="020B0604020202020204" pitchFamily="34" charset="0"/>
            </a:endParaRPr>
          </a:p>
          <a:p>
            <a:r>
              <a:rPr lang="en-GB" sz="1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Formula :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Length x Height = Area	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5   x    3    = Area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5    x   3    = 15   </a:t>
            </a: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GB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Answer = 15m²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Basic rule of thumb for any maths question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58DF2A-79C3-416D-AED7-746FD7B96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3429000"/>
            <a:ext cx="2304762" cy="16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85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GB" sz="1800" dirty="0"/>
              <a:t>Basic rule of thumb for any maths question still applies:</a:t>
            </a:r>
          </a:p>
          <a:p>
            <a:r>
              <a:rPr lang="en-GB" sz="1800" b="1" kern="1600" dirty="0">
                <a:effectLst/>
                <a:latin typeface="Arial" panose="020B0604020202020204" pitchFamily="34" charset="0"/>
              </a:rPr>
              <a:t>Write Down Formula</a:t>
            </a:r>
          </a:p>
          <a:p>
            <a:r>
              <a:rPr lang="en-GB" sz="1800" b="1" kern="1600" dirty="0">
                <a:latin typeface="Arial" panose="020B0604020202020204" pitchFamily="34" charset="0"/>
              </a:rPr>
              <a:t>Put in what you know</a:t>
            </a:r>
          </a:p>
          <a:p>
            <a:r>
              <a:rPr lang="en-GB" sz="1800" b="1" kern="1600" dirty="0">
                <a:effectLst/>
                <a:latin typeface="Arial" panose="020B0604020202020204" pitchFamily="34" charset="0"/>
              </a:rPr>
              <a:t>Calculate the answer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(There can only be one unknown quantity in any formula)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GB" sz="1800" b="1" i="1" dirty="0">
                <a:effectLst/>
                <a:latin typeface="Arial" panose="020B0604020202020204" pitchFamily="34" charset="0"/>
              </a:rPr>
              <a:t>Example:</a:t>
            </a:r>
            <a:r>
              <a:rPr lang="en-GB" sz="1800" b="1" i="0" dirty="0">
                <a:effectLst/>
                <a:latin typeface="Arial" panose="020B0604020202020204" pitchFamily="34" charset="0"/>
              </a:rPr>
              <a:t> </a:t>
            </a:r>
            <a:r>
              <a:rPr lang="en-GB" sz="1800" b="0" i="0" dirty="0">
                <a:effectLst/>
                <a:latin typeface="Arial" panose="020B0604020202020204" pitchFamily="34" charset="0"/>
              </a:rPr>
              <a:t>Calculate the area of the following rectangle. 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endParaRPr lang="en-GB" sz="1800" b="0" i="0" dirty="0">
              <a:effectLst/>
              <a:latin typeface="Arial" panose="020B0604020202020204" pitchFamily="34" charset="0"/>
            </a:endParaRPr>
          </a:p>
          <a:p>
            <a:r>
              <a:rPr lang="en-GB" sz="1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Formula :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Length x Height = Area	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Length  x  3   = 15</a:t>
            </a:r>
          </a:p>
          <a:p>
            <a:r>
              <a:rPr lang="en-GB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(we need to get the unknown quantity on it’s own)</a:t>
            </a:r>
          </a:p>
          <a:p>
            <a:r>
              <a:rPr lang="en-GB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Length   = 15 ÷ 3</a:t>
            </a:r>
          </a:p>
          <a:p>
            <a:r>
              <a:rPr lang="en-GB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Answer  = 5m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ts val="1200"/>
              </a:spcBef>
              <a:spcAft>
                <a:spcPts val="300"/>
              </a:spcAft>
            </a:pPr>
            <a:r>
              <a:rPr lang="en-GB" sz="3600" b="1" u="sng" kern="1600" dirty="0">
                <a:effectLst/>
                <a:latin typeface="Arial" panose="020B0604020202020204" pitchFamily="34" charset="0"/>
              </a:rPr>
              <a:t>Transformation Of Formulae</a:t>
            </a:r>
            <a:endParaRPr lang="en-IE" sz="2400" b="1" kern="1600" dirty="0"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A526FA0D-7217-4B5B-A77B-EDBCA60A52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3564086"/>
            <a:ext cx="2761905" cy="14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5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GB" dirty="0"/>
              <a:t>Always write down the formula.</a:t>
            </a:r>
            <a:endParaRPr lang="en-IE" dirty="0"/>
          </a:p>
          <a:p>
            <a:pPr lvl="0"/>
            <a:r>
              <a:rPr lang="en-GB" dirty="0"/>
              <a:t>If you write down a question line by line and work through it there is less chance of making a mistake.</a:t>
            </a:r>
            <a:endParaRPr lang="en-IE" dirty="0"/>
          </a:p>
          <a:p>
            <a:pPr lvl="0"/>
            <a:r>
              <a:rPr lang="en-GB" dirty="0"/>
              <a:t>Always work in full units (e.g. change out of mm to metres)</a:t>
            </a:r>
            <a:endParaRPr lang="en-IE" dirty="0"/>
          </a:p>
          <a:p>
            <a:pPr lvl="0"/>
            <a:r>
              <a:rPr lang="en-GB" dirty="0"/>
              <a:t>Always state what unit the answer is in (e.g. for area it will be m²)</a:t>
            </a:r>
            <a:endParaRPr lang="en-IE" dirty="0"/>
          </a:p>
          <a:p>
            <a:r>
              <a:rPr lang="en-GB" b="1" i="1" u="sng" dirty="0"/>
              <a:t>And most important</a:t>
            </a:r>
            <a:endParaRPr lang="en-IE" dirty="0"/>
          </a:p>
          <a:p>
            <a:r>
              <a:rPr lang="en-GB" dirty="0"/>
              <a:t>If you don’t know or are unsure about anything – ask!</a:t>
            </a:r>
            <a:endParaRPr lang="en-IE" dirty="0"/>
          </a:p>
          <a:p>
            <a:endParaRPr lang="en-GB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334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ts val="1200"/>
              </a:spcBef>
              <a:spcAft>
                <a:spcPts val="300"/>
              </a:spcAft>
            </a:pPr>
            <a:r>
              <a:rPr lang="en-GB" sz="2400" b="1" kern="1600" dirty="0">
                <a:effectLst/>
                <a:latin typeface="Arial" panose="020B0604020202020204" pitchFamily="34" charset="0"/>
              </a:rPr>
              <a:t>In all Math Questions </a:t>
            </a:r>
            <a:endParaRPr lang="en-IE" sz="2400" b="1" kern="16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27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1055-1FAD-4B3B-B603-7B5CE99F0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4843"/>
          </a:xfrm>
        </p:spPr>
        <p:txBody>
          <a:bodyPr/>
          <a:lstStyle/>
          <a:p>
            <a:r>
              <a:rPr lang="en-GB" sz="3600" b="1" dirty="0"/>
              <a:t>Calculators </a:t>
            </a:r>
            <a:endParaRPr lang="en-IE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F147D9-1F48-40BB-B9D4-06786943B329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57200" y="1628800"/>
            <a:ext cx="4040188" cy="4731520"/>
          </a:xfrm>
        </p:spPr>
        <p:txBody>
          <a:bodyPr/>
          <a:lstStyle/>
          <a:p>
            <a:r>
              <a:rPr lang="en-IE" dirty="0"/>
              <a:t>Different models of calculators have 2</a:t>
            </a:r>
            <a:r>
              <a:rPr lang="en-IE" baseline="30000" dirty="0"/>
              <a:t>nd</a:t>
            </a:r>
            <a:r>
              <a:rPr lang="en-IE" dirty="0"/>
              <a:t> function buttons in different places. On this model it is the SHIFT button</a:t>
            </a:r>
          </a:p>
          <a:p>
            <a:r>
              <a:rPr lang="en-IE" dirty="0"/>
              <a:t>Make sure that you become familiar with them by carrying out simple or known calculations. </a:t>
            </a:r>
          </a:p>
          <a:p>
            <a:r>
              <a:rPr lang="en-IE" dirty="0"/>
              <a:t>Be careful pressing the equals button too many times. </a:t>
            </a:r>
          </a:p>
          <a:p>
            <a:r>
              <a:rPr lang="en-IE" dirty="0"/>
              <a:t>Inverse Cos or Cos¯¹ press SHIFT Cos to convert decimal number to degrees. </a:t>
            </a:r>
          </a:p>
          <a:p>
            <a:endParaRPr lang="en-IE" sz="24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32C00E7-D05C-45C3-BFAE-486D7A81E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D89DD0A-BEC2-4BDC-AB73-FE167ECD8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3C5B5FA0-332D-4C8F-8D21-E599631FD09B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575669" y="1052959"/>
            <a:ext cx="2730131" cy="5379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0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IE" sz="2400" dirty="0"/>
              <a:t>Topics covered this week </a:t>
            </a:r>
          </a:p>
          <a:p>
            <a:r>
              <a:rPr lang="en-IE" sz="2400" dirty="0"/>
              <a:t>Perimeters </a:t>
            </a:r>
          </a:p>
          <a:p>
            <a:r>
              <a:rPr lang="en-IE" sz="2400" dirty="0"/>
              <a:t>Areas</a:t>
            </a:r>
          </a:p>
          <a:p>
            <a:r>
              <a:rPr lang="en-IE" sz="2400" dirty="0"/>
              <a:t>Transformation of Formulae </a:t>
            </a:r>
          </a:p>
          <a:p>
            <a:r>
              <a:rPr lang="en-IE" sz="2400" dirty="0"/>
              <a:t>Pythagoras’s Theorem</a:t>
            </a:r>
          </a:p>
          <a:p>
            <a:r>
              <a:rPr lang="en-IE" sz="2400" dirty="0"/>
              <a:t>Method: </a:t>
            </a:r>
          </a:p>
          <a:p>
            <a:r>
              <a:rPr lang="en-IE" sz="2400" dirty="0"/>
              <a:t>PowerPoint Demonstrations</a:t>
            </a:r>
          </a:p>
          <a:p>
            <a:r>
              <a:rPr lang="en-IE" sz="2400" dirty="0"/>
              <a:t>Worksheets </a:t>
            </a:r>
          </a:p>
          <a:p>
            <a:r>
              <a:rPr lang="en-IE" sz="2400" dirty="0"/>
              <a:t>Discussion of answers </a:t>
            </a:r>
          </a:p>
          <a:p>
            <a:r>
              <a:rPr lang="en-IE" sz="2400" dirty="0"/>
              <a:t>Answers for worksheets will also be provided so Learners are expected to practice methods outside of class to prepare for assessment in week 10.   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Wood Manufacturing and Finishing Week 1  </a:t>
            </a:r>
          </a:p>
        </p:txBody>
      </p:sp>
    </p:spTree>
    <p:extLst>
      <p:ext uri="{BB962C8B-B14F-4D97-AF65-F5344CB8AC3E}">
        <p14:creationId xmlns:p14="http://schemas.microsoft.com/office/powerpoint/2010/main" val="2567437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B66C-CDDA-44B7-95B9-383EAE955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934"/>
          </a:xfrm>
        </p:spPr>
        <p:txBody>
          <a:bodyPr/>
          <a:lstStyle/>
          <a:p>
            <a:r>
              <a:rPr lang="en-IE" dirty="0"/>
              <a:t>Content On Website Week 1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77778-0849-42E2-A906-2596BE164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GB" sz="2400" dirty="0"/>
              <a:t>PowerPoint on Perimeters</a:t>
            </a:r>
          </a:p>
          <a:p>
            <a:r>
              <a:rPr lang="en-GB" sz="2400" dirty="0"/>
              <a:t>PowerPoint on Areas		                       	</a:t>
            </a:r>
          </a:p>
          <a:p>
            <a:r>
              <a:rPr lang="en-GB" sz="2400" dirty="0"/>
              <a:t>PowerPoint on Transformation of Formulae </a:t>
            </a:r>
          </a:p>
          <a:p>
            <a:r>
              <a:rPr lang="en-GB" sz="2400" dirty="0"/>
              <a:t>PowerPoint on Pythagoras Theorem                                                                                                                                                 </a:t>
            </a:r>
            <a:endParaRPr lang="en-IE" sz="2400" dirty="0"/>
          </a:p>
          <a:p>
            <a:r>
              <a:rPr lang="en-GB" sz="2400" dirty="0"/>
              <a:t>Formulas as they appear in Log Tables</a:t>
            </a:r>
            <a:endParaRPr lang="en-IE" sz="2400" dirty="0"/>
          </a:p>
          <a:p>
            <a:r>
              <a:rPr lang="en-GB" sz="2400" dirty="0"/>
              <a:t>PowerPoint on sample questions and solutions</a:t>
            </a:r>
          </a:p>
          <a:p>
            <a:r>
              <a:rPr lang="en-GB" sz="2400" dirty="0"/>
              <a:t>Area and Perimeters 1</a:t>
            </a:r>
          </a:p>
          <a:p>
            <a:r>
              <a:rPr lang="en-GB" sz="2400" dirty="0"/>
              <a:t>Revision Circles</a:t>
            </a:r>
            <a:endParaRPr lang="en-IE" sz="2400" dirty="0"/>
          </a:p>
          <a:p>
            <a:r>
              <a:rPr lang="en-GB" sz="2400" dirty="0"/>
              <a:t>Answers to all questions included at the end of PDF. </a:t>
            </a:r>
          </a:p>
          <a:p>
            <a:r>
              <a:rPr lang="en-GB" sz="2400" dirty="0"/>
              <a:t>Website </a:t>
            </a:r>
            <a:r>
              <a:rPr lang="en-GB" sz="2400" dirty="0">
                <a:hlinkClick r:id="rId2"/>
              </a:rPr>
              <a:t>http://wmfmaths.yolasite.com/</a:t>
            </a:r>
            <a:endParaRPr lang="en-GB" sz="2400" dirty="0"/>
          </a:p>
          <a:p>
            <a:pPr marL="0" indent="0">
              <a:buNone/>
            </a:pPr>
            <a:endParaRPr lang="en-IE" sz="2400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83D61-950A-45F2-83DA-7AC8CC780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292632-93A7-463C-A24B-93D3B2E04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52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96908"/>
          </a:xfrm>
        </p:spPr>
        <p:txBody>
          <a:bodyPr>
            <a:normAutofit fontScale="90000"/>
          </a:bodyPr>
          <a:lstStyle/>
          <a:p>
            <a:r>
              <a:rPr lang="en-IE" sz="3600" dirty="0"/>
              <a:t>You walk into a shop and purchase the following:</a:t>
            </a:r>
            <a:br>
              <a:rPr lang="en-IE" sz="3600" dirty="0"/>
            </a:b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00108"/>
            <a:ext cx="7215238" cy="5857892"/>
          </a:xfrm>
        </p:spPr>
        <p:txBody>
          <a:bodyPr>
            <a:noAutofit/>
          </a:bodyPr>
          <a:lstStyle/>
          <a:p>
            <a:r>
              <a:rPr lang="en-IE" sz="2400" dirty="0"/>
              <a:t>2 litres of milk @ €1.59</a:t>
            </a:r>
            <a:r>
              <a:rPr lang="en-IE" dirty="0"/>
              <a:t>			</a:t>
            </a:r>
          </a:p>
          <a:p>
            <a:r>
              <a:rPr lang="en-IE" sz="2400" dirty="0"/>
              <a:t>½ a dozen oranges @ 45 cent each</a:t>
            </a:r>
            <a:r>
              <a:rPr lang="en-IE" dirty="0"/>
              <a:t>	</a:t>
            </a:r>
          </a:p>
          <a:p>
            <a:r>
              <a:rPr lang="en-IE" sz="2400" dirty="0"/>
              <a:t>3 bars of chocolate @ 79 cent each on a buy 3 for the price of 2 offer. 	</a:t>
            </a:r>
          </a:p>
          <a:p>
            <a:r>
              <a:rPr lang="en-IE" sz="2400" dirty="0">
                <a:solidFill>
                  <a:srgbClr val="FF0000"/>
                </a:solidFill>
              </a:rPr>
              <a:t>How much will this cost?	</a:t>
            </a:r>
            <a:r>
              <a:rPr lang="en-IE" dirty="0">
                <a:solidFill>
                  <a:srgbClr val="FF0000"/>
                </a:solidFill>
              </a:rPr>
              <a:t>		</a:t>
            </a:r>
          </a:p>
          <a:p>
            <a:r>
              <a:rPr lang="en-IE" sz="2400" dirty="0"/>
              <a:t>You hand over a €20 note and ask for a lotto ticket with quick pick for €4.</a:t>
            </a:r>
          </a:p>
          <a:p>
            <a:r>
              <a:rPr lang="en-IE" sz="2400" dirty="0">
                <a:solidFill>
                  <a:srgbClr val="FF0000"/>
                </a:solidFill>
              </a:rPr>
              <a:t>How much change should you get?</a:t>
            </a:r>
            <a:r>
              <a:rPr lang="en-IE" dirty="0">
                <a:solidFill>
                  <a:srgbClr val="FF0000"/>
                </a:solidFill>
              </a:rPr>
              <a:t>	</a:t>
            </a:r>
          </a:p>
          <a:p>
            <a:pPr>
              <a:buNone/>
            </a:pPr>
            <a:r>
              <a:rPr lang="en-IE" dirty="0"/>
              <a:t>	</a:t>
            </a:r>
            <a:r>
              <a:rPr lang="en-IE" sz="2400" dirty="0"/>
              <a:t>How much of the lotto win will you pass on to me for reminding you to play?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43802" y="1000108"/>
            <a:ext cx="1500198" cy="5483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1.59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2.70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1.58</a:t>
            </a: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5.87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€10.13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20643-8511-42E1-98F8-108C1F9E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0197D-A5C7-4AC8-B681-D41AB595B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9</a:t>
            </a:fld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595</TotalTime>
  <Words>617</Words>
  <Application>Microsoft Office PowerPoint</Application>
  <PresentationFormat>On-screen Show (4:3)</PresentationFormat>
  <Paragraphs>108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 2</vt:lpstr>
      <vt:lpstr>Flow</vt:lpstr>
      <vt:lpstr>Office Theme</vt:lpstr>
      <vt:lpstr>Wood Manufacturing &amp; Finishing Introduction  </vt:lpstr>
      <vt:lpstr>PowerPoint Presentation</vt:lpstr>
      <vt:lpstr>PowerPoint Presentation</vt:lpstr>
      <vt:lpstr>PowerPoint Presentation</vt:lpstr>
      <vt:lpstr>PowerPoint Presentation</vt:lpstr>
      <vt:lpstr>Calculators </vt:lpstr>
      <vt:lpstr>PowerPoint Presentation</vt:lpstr>
      <vt:lpstr>Content On Website Week 1 Page</vt:lpstr>
      <vt:lpstr>You walk into a shop and purchase the following: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81</cp:revision>
  <cp:lastPrinted>2020-09-29T10:33:36Z</cp:lastPrinted>
  <dcterms:created xsi:type="dcterms:W3CDTF">2007-01-25T21:43:12Z</dcterms:created>
  <dcterms:modified xsi:type="dcterms:W3CDTF">2025-03-28T09:49:06Z</dcterms:modified>
  <cp:contentStatus/>
</cp:coreProperties>
</file>