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6" r:id="rId3"/>
    <p:sldId id="286" r:id="rId4"/>
    <p:sldId id="287" r:id="rId5"/>
    <p:sldId id="296" r:id="rId6"/>
    <p:sldId id="294" r:id="rId7"/>
    <p:sldId id="288" r:id="rId8"/>
    <p:sldId id="289" r:id="rId9"/>
    <p:sldId id="290" r:id="rId10"/>
    <p:sldId id="291" r:id="rId11"/>
    <p:sldId id="292" r:id="rId12"/>
    <p:sldId id="295" r:id="rId13"/>
    <p:sldId id="293" r:id="rId14"/>
    <p:sldId id="301" r:id="rId15"/>
    <p:sldId id="285" r:id="rId16"/>
    <p:sldId id="297" r:id="rId17"/>
    <p:sldId id="298" r:id="rId18"/>
    <p:sldId id="299" r:id="rId19"/>
    <p:sldId id="3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7" d="100"/>
          <a:sy n="67" d="100"/>
        </p:scale>
        <p:origin x="78"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E9D5A-00C7-403F-82B5-B1F8C6BA586D}" type="datetimeFigureOut">
              <a:rPr lang="en-IE" smtClean="0"/>
              <a:t>12/04/2025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817F6-8867-4CDC-96C7-50B09FCC0803}" type="slidenum">
              <a:rPr lang="en-IE" smtClean="0"/>
              <a:t>‹#›</a:t>
            </a:fld>
            <a:endParaRPr lang="en-IE"/>
          </a:p>
        </p:txBody>
      </p:sp>
    </p:spTree>
    <p:extLst>
      <p:ext uri="{BB962C8B-B14F-4D97-AF65-F5344CB8AC3E}">
        <p14:creationId xmlns:p14="http://schemas.microsoft.com/office/powerpoint/2010/main" val="83826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ADE7AA-BBAF-49AA-9F44-16130826E2CA}" type="datetime1">
              <a:rPr lang="en-GB" smtClean="0"/>
              <a:t>12/04/2025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BE641-CA83-447E-B84C-97F44615A5B2}" type="datetime1">
              <a:rPr lang="en-GB" smtClean="0"/>
              <a:t>12/04/2025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64BD3-FFF2-41A2-B044-51D904D7067D}" type="datetime1">
              <a:rPr lang="en-GB" smtClean="0"/>
              <a:t>12/04/2025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76456-752C-46B0-A020-543F971EAB9C}" type="datetime1">
              <a:rPr lang="en-GB" smtClean="0"/>
              <a:t>12/04/2025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B13B85-1B7F-4A69-B526-72E33869EC8D}" type="datetime1">
              <a:rPr lang="en-GB" smtClean="0"/>
              <a:t>12/04/2025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4D80C8-9D94-4A25-9D00-3048D9EADCDF}" type="datetime1">
              <a:rPr lang="en-GB" smtClean="0"/>
              <a:t>12/04/2025</a:t>
            </a:fld>
            <a:endParaRPr lang="en-GB"/>
          </a:p>
        </p:txBody>
      </p:sp>
      <p:sp>
        <p:nvSpPr>
          <p:cNvPr id="6" name="Footer Placeholder 5"/>
          <p:cNvSpPr>
            <a:spLocks noGrp="1"/>
          </p:cNvSpPr>
          <p:nvPr>
            <p:ph type="ftr" sz="quarter" idx="11"/>
          </p:nvPr>
        </p:nvSpPr>
        <p:spPr/>
        <p:txBody>
          <a:bodyPr/>
          <a:lstStyle/>
          <a:p>
            <a:r>
              <a:rPr lang="en-GB"/>
              <a:t>Jennifer Byrne 2025</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D92F2C-7041-4AF5-AB89-BC30325E7012}" type="datetime1">
              <a:rPr lang="en-GB" smtClean="0"/>
              <a:t>12/04/2025</a:t>
            </a:fld>
            <a:endParaRPr lang="en-GB"/>
          </a:p>
        </p:txBody>
      </p:sp>
      <p:sp>
        <p:nvSpPr>
          <p:cNvPr id="8" name="Footer Placeholder 7"/>
          <p:cNvSpPr>
            <a:spLocks noGrp="1"/>
          </p:cNvSpPr>
          <p:nvPr>
            <p:ph type="ftr" sz="quarter" idx="11"/>
          </p:nvPr>
        </p:nvSpPr>
        <p:spPr/>
        <p:txBody>
          <a:bodyPr/>
          <a:lstStyle/>
          <a:p>
            <a:r>
              <a:rPr lang="en-GB"/>
              <a:t>Jennifer Byrne 2025</a:t>
            </a:r>
          </a:p>
        </p:txBody>
      </p:sp>
      <p:sp>
        <p:nvSpPr>
          <p:cNvPr id="9" name="Slide Number Placeholder 8"/>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E9D22-3832-40C2-AD9D-8C8A76B94CD3}" type="datetime1">
              <a:rPr lang="en-GB" smtClean="0"/>
              <a:t>12/04/2025</a:t>
            </a:fld>
            <a:endParaRPr lang="en-GB"/>
          </a:p>
        </p:txBody>
      </p:sp>
      <p:sp>
        <p:nvSpPr>
          <p:cNvPr id="4" name="Footer Placeholder 3"/>
          <p:cNvSpPr>
            <a:spLocks noGrp="1"/>
          </p:cNvSpPr>
          <p:nvPr>
            <p:ph type="ftr" sz="quarter" idx="11"/>
          </p:nvPr>
        </p:nvSpPr>
        <p:spPr/>
        <p:txBody>
          <a:bodyPr/>
          <a:lstStyle/>
          <a:p>
            <a:r>
              <a:rPr lang="en-GB"/>
              <a:t>Jennifer Byrne 2025</a:t>
            </a:r>
          </a:p>
        </p:txBody>
      </p:sp>
      <p:sp>
        <p:nvSpPr>
          <p:cNvPr id="5" name="Slide Number Placeholder 4"/>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45AC1-C826-4210-B5A4-F1EBA0A164A4}" type="datetime1">
              <a:rPr lang="en-GB" smtClean="0"/>
              <a:t>12/04/2025</a:t>
            </a:fld>
            <a:endParaRPr lang="en-GB"/>
          </a:p>
        </p:txBody>
      </p:sp>
      <p:sp>
        <p:nvSpPr>
          <p:cNvPr id="3" name="Footer Placeholder 2"/>
          <p:cNvSpPr>
            <a:spLocks noGrp="1"/>
          </p:cNvSpPr>
          <p:nvPr>
            <p:ph type="ftr" sz="quarter" idx="11"/>
          </p:nvPr>
        </p:nvSpPr>
        <p:spPr/>
        <p:txBody>
          <a:bodyPr/>
          <a:lstStyle/>
          <a:p>
            <a:r>
              <a:rPr lang="en-GB"/>
              <a:t>Jennifer Byrne 2025</a:t>
            </a:r>
          </a:p>
        </p:txBody>
      </p:sp>
      <p:sp>
        <p:nvSpPr>
          <p:cNvPr id="4" name="Slide Number Placeholder 3"/>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73345A-29EC-45B7-A40A-6DB7F51FBDD7}" type="datetime1">
              <a:rPr lang="en-GB" smtClean="0"/>
              <a:t>12/04/2025</a:t>
            </a:fld>
            <a:endParaRPr lang="en-GB"/>
          </a:p>
        </p:txBody>
      </p:sp>
      <p:sp>
        <p:nvSpPr>
          <p:cNvPr id="6" name="Footer Placeholder 5"/>
          <p:cNvSpPr>
            <a:spLocks noGrp="1"/>
          </p:cNvSpPr>
          <p:nvPr>
            <p:ph type="ftr" sz="quarter" idx="11"/>
          </p:nvPr>
        </p:nvSpPr>
        <p:spPr/>
        <p:txBody>
          <a:bodyPr/>
          <a:lstStyle/>
          <a:p>
            <a:r>
              <a:rPr lang="en-GB"/>
              <a:t>Jennifer Byrne 2025</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E832BDFE-2DB3-47D2-8DB8-D69B2982F152}" type="datetime1">
              <a:rPr lang="en-GB" smtClean="0"/>
              <a:t>12/04/2025</a:t>
            </a:fld>
            <a:endParaRPr lang="en-GB"/>
          </a:p>
        </p:txBody>
      </p:sp>
      <p:sp>
        <p:nvSpPr>
          <p:cNvPr id="9" name="Slide Number Placeholder 8"/>
          <p:cNvSpPr>
            <a:spLocks noGrp="1"/>
          </p:cNvSpPr>
          <p:nvPr>
            <p:ph type="sldNum" sz="quarter" idx="11"/>
          </p:nvPr>
        </p:nvSpPr>
        <p:spPr/>
        <p:txBody>
          <a:bodyPr/>
          <a:lstStyle/>
          <a:p>
            <a:fld id="{9155582F-4C7A-41C7-B992-AD0C76DBDBCD}" type="slidenum">
              <a:rPr lang="en-GB" smtClean="0"/>
              <a:t>‹#›</a:t>
            </a:fld>
            <a:endParaRPr lang="en-GB"/>
          </a:p>
        </p:txBody>
      </p:sp>
      <p:sp>
        <p:nvSpPr>
          <p:cNvPr id="10" name="Footer Placeholder 9"/>
          <p:cNvSpPr>
            <a:spLocks noGrp="1"/>
          </p:cNvSpPr>
          <p:nvPr>
            <p:ph type="ftr" sz="quarter" idx="12"/>
          </p:nvPr>
        </p:nvSpPr>
        <p:spPr/>
        <p:txBody>
          <a:bodyPr/>
          <a:lstStyle/>
          <a:p>
            <a:r>
              <a:rPr lang="en-GB"/>
              <a:t>Jennifer Byrne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fld id="{9155582F-4C7A-41C7-B992-AD0C76DBDBCD}" type="slidenum">
              <a:rPr lang="en-GB" smtClean="0"/>
              <a:t>‹#›</a:t>
            </a:fld>
            <a:endParaRPr lang="en-GB"/>
          </a:p>
        </p:txBody>
      </p:sp>
      <p:sp>
        <p:nvSpPr>
          <p:cNvPr id="5" name="Footer Placeholder 4"/>
          <p:cNvSpPr>
            <a:spLocks noGrp="1"/>
          </p:cNvSpPr>
          <p:nvPr>
            <p:ph type="ftr" sz="quarter" idx="3"/>
          </p:nvPr>
        </p:nvSpPr>
        <p:spPr>
          <a:xfrm rot="16200000">
            <a:off x="7586911" y="4048760"/>
            <a:ext cx="2367281" cy="365760"/>
          </a:xfrm>
          <a:prstGeom prst="rect">
            <a:avLst/>
          </a:prstGeom>
        </p:spPr>
        <p:txBody>
          <a:bodyPr vert="horz" lIns="91440" tIns="45720" rIns="91440" bIns="45720" rtlCol="0" anchor="ctr"/>
          <a:lstStyle>
            <a:lvl1pPr algn="r">
              <a:defRPr sz="900">
                <a:solidFill>
                  <a:schemeClr val="bg2"/>
                </a:solidFill>
              </a:defRPr>
            </a:lvl1pPr>
          </a:lstStyle>
          <a:p>
            <a:r>
              <a:rPr lang="en-GB"/>
              <a:t>Jennifer Byrne 2025</a:t>
            </a:r>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40" tIns="45720" rIns="91440" bIns="45720" rtlCol="0" anchor="ctr"/>
          <a:lstStyle>
            <a:lvl1pPr algn="l">
              <a:defRPr sz="900">
                <a:solidFill>
                  <a:schemeClr val="bg2"/>
                </a:solidFill>
              </a:defRPr>
            </a:lvl1pPr>
          </a:lstStyle>
          <a:p>
            <a:fld id="{87F05B94-DFF2-4580-B732-9D9184EC0EBB}" type="datetime1">
              <a:rPr lang="en-GB" smtClean="0"/>
              <a:t>12/04/2025</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OQBXfRLntE?si=ELmhsIqvNIqVdFWb" TargetMode="External"/><Relationship Id="rId2" Type="http://schemas.openxmlformats.org/officeDocument/2006/relationships/slideLayout" Target="../slideLayouts/slideLayout2.xml"/><Relationship Id="rId1" Type="http://schemas.openxmlformats.org/officeDocument/2006/relationships/video" Target="https://www.youtube.com/embed/ZOQBXfRLntE?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ALJRBDsmYJs?feature=oembed" TargetMode="External"/><Relationship Id="rId4" Type="http://schemas.openxmlformats.org/officeDocument/2006/relationships/hyperlink" Target="https://youtu.be/ALJRBDsmYJs?si=Zh9tqyqVPOW4BK0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TIby8v_XA9c?si=K0YyPSOeRWvt2gDJ" TargetMode="External"/><Relationship Id="rId2" Type="http://schemas.openxmlformats.org/officeDocument/2006/relationships/slideLayout" Target="../slideLayouts/slideLayout2.xml"/><Relationship Id="rId1" Type="http://schemas.openxmlformats.org/officeDocument/2006/relationships/video" Target="https://www.youtube.com/embed/TIby8v_XA9c?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Ux3EZhhYdZo?si=D8MwvVpDc9Lq1gJF" TargetMode="External"/><Relationship Id="rId2" Type="http://schemas.openxmlformats.org/officeDocument/2006/relationships/slideLayout" Target="../slideLayouts/slideLayout2.xml"/><Relationship Id="rId1" Type="http://schemas.openxmlformats.org/officeDocument/2006/relationships/video" Target="https://www.youtube.com/embed/Ux3EZhhYdZo?feature=oembed"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orms.office.com/e/Ksv5KwRnY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benchtopsydney.com.au/benchto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JzLzuUVKspc?si=VgGO04jOPQEWadRT" TargetMode="External"/><Relationship Id="rId2" Type="http://schemas.openxmlformats.org/officeDocument/2006/relationships/slideLayout" Target="../slideLayouts/slideLayout2.xml"/><Relationship Id="rId1" Type="http://schemas.openxmlformats.org/officeDocument/2006/relationships/video" Target="https://www.youtube.com/embed/JzLzuUVKspc?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814" y="1229487"/>
            <a:ext cx="7417349" cy="1015663"/>
          </a:xfrm>
          <a:prstGeom prst="rect">
            <a:avLst/>
          </a:prstGeom>
        </p:spPr>
        <p:txBody>
          <a:bodyPr wrap="square">
            <a:spAutoFit/>
          </a:bodyPr>
          <a:lstStyle/>
          <a:p>
            <a:pPr lvl="0">
              <a:defRPr/>
            </a:pPr>
            <a:r>
              <a:rPr lang="en-IE" sz="6000" b="1" kern="0" dirty="0">
                <a:solidFill>
                  <a:schemeClr val="accent2">
                    <a:lumMod val="50000"/>
                  </a:schemeClr>
                </a:solidFill>
                <a:effectLst>
                  <a:outerShdw blurRad="38100" dist="25400" dir="5400000" algn="tl" rotWithShape="0">
                    <a:srgbClr val="000000">
                      <a:alpha val="43000"/>
                    </a:srgbClr>
                  </a:outerShdw>
                </a:effectLst>
                <a:ea typeface="+mj-ea"/>
                <a:cs typeface="+mj-cs"/>
              </a:rPr>
              <a:t>Post-forming </a:t>
            </a:r>
            <a:endParaRPr lang="en-IE" sz="6000" kern="0"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fld id="{9155582F-4C7A-41C7-B992-AD0C76DBDBCD}" type="slidenum">
              <a:rPr lang="en-GB" smtClean="0"/>
              <a:t>1</a:t>
            </a:fld>
            <a:endParaRPr lang="en-GB"/>
          </a:p>
        </p:txBody>
      </p:sp>
      <p:sp>
        <p:nvSpPr>
          <p:cNvPr id="2" name="Footer Placeholder 1">
            <a:extLst>
              <a:ext uri="{FF2B5EF4-FFF2-40B4-BE49-F238E27FC236}">
                <a16:creationId xmlns:a16="http://schemas.microsoft.com/office/drawing/2014/main" id="{AC8C96A3-3581-7BA0-5CEF-22DEBA21B30E}"/>
              </a:ext>
            </a:extLst>
          </p:cNvPr>
          <p:cNvSpPr>
            <a:spLocks noGrp="1"/>
          </p:cNvSpPr>
          <p:nvPr>
            <p:ph type="ftr" sz="quarter" idx="11"/>
          </p:nvPr>
        </p:nvSpPr>
        <p:spPr/>
        <p:txBody>
          <a:bodyPr/>
          <a:lstStyle/>
          <a:p>
            <a:r>
              <a:rPr lang="en-GB"/>
              <a:t>Jennifer Byrne 2025</a:t>
            </a:r>
          </a:p>
        </p:txBody>
      </p:sp>
      <p:sp>
        <p:nvSpPr>
          <p:cNvPr id="3" name="Rectangle 2">
            <a:extLst>
              <a:ext uri="{FF2B5EF4-FFF2-40B4-BE49-F238E27FC236}">
                <a16:creationId xmlns:a16="http://schemas.microsoft.com/office/drawing/2014/main" id="{EC2DC5A2-B5DF-6DE6-21E5-5DD76E0FF61E}"/>
              </a:ext>
            </a:extLst>
          </p:cNvPr>
          <p:cNvSpPr/>
          <p:nvPr/>
        </p:nvSpPr>
        <p:spPr>
          <a:xfrm>
            <a:off x="738065" y="2324724"/>
            <a:ext cx="7417349" cy="2616101"/>
          </a:xfrm>
          <a:prstGeom prst="rect">
            <a:avLst/>
          </a:prstGeom>
        </p:spPr>
        <p:txBody>
          <a:bodyPr wrap="square">
            <a:spAutoFit/>
          </a:bodyPr>
          <a:lstStyle/>
          <a:p>
            <a:pPr lvl="0">
              <a:defRPr/>
            </a:pPr>
            <a:r>
              <a:rPr lang="en-GB" sz="4400" b="1" kern="0" dirty="0">
                <a:solidFill>
                  <a:schemeClr val="accent2">
                    <a:lumMod val="50000"/>
                  </a:schemeClr>
                </a:solidFill>
                <a:effectLst>
                  <a:outerShdw blurRad="38100" dist="25400" dir="5400000" algn="tl" rotWithShape="0">
                    <a:srgbClr val="000000">
                      <a:alpha val="43000"/>
                    </a:srgbClr>
                  </a:outerShdw>
                </a:effectLst>
                <a:ea typeface="+mj-ea"/>
                <a:cs typeface="+mj-cs"/>
              </a:rPr>
              <a:t>W</a:t>
            </a:r>
            <a:r>
              <a:rPr lang="en-IE" sz="4400" b="1" kern="0" dirty="0">
                <a:solidFill>
                  <a:schemeClr val="accent2">
                    <a:lumMod val="50000"/>
                  </a:schemeClr>
                </a:solidFill>
                <a:effectLst>
                  <a:outerShdw blurRad="38100" dist="25400" dir="5400000" algn="tl" rotWithShape="0">
                    <a:srgbClr val="000000">
                      <a:alpha val="43000"/>
                    </a:srgbClr>
                  </a:outerShdw>
                </a:effectLst>
                <a:ea typeface="+mj-ea"/>
                <a:cs typeface="+mj-cs"/>
              </a:rPr>
              <a:t>hat is it &amp; how is it done. </a:t>
            </a:r>
          </a:p>
          <a:p>
            <a:pPr lvl="0">
              <a:defRPr/>
            </a:pPr>
            <a:endParaRPr lang="en-IE" sz="4400" b="1" kern="0" dirty="0">
              <a:solidFill>
                <a:schemeClr val="accent2">
                  <a:lumMod val="50000"/>
                </a:schemeClr>
              </a:solidFill>
              <a:effectLst>
                <a:outerShdw blurRad="38100" dist="25400" dir="5400000" algn="tl" rotWithShape="0">
                  <a:srgbClr val="000000">
                    <a:alpha val="43000"/>
                  </a:srgbClr>
                </a:outerShdw>
              </a:effectLst>
              <a:ea typeface="+mj-ea"/>
              <a:cs typeface="+mj-cs"/>
            </a:endParaRPr>
          </a:p>
          <a:p>
            <a:pPr lvl="0">
              <a:defRPr/>
            </a:pPr>
            <a:endParaRPr lang="en-IE" sz="4400" b="1" kern="0" dirty="0">
              <a:solidFill>
                <a:schemeClr val="accent2">
                  <a:lumMod val="50000"/>
                </a:schemeClr>
              </a:solidFill>
              <a:effectLst>
                <a:outerShdw blurRad="38100" dist="25400" dir="5400000" algn="tl" rotWithShape="0">
                  <a:srgbClr val="000000">
                    <a:alpha val="43000"/>
                  </a:srgbClr>
                </a:outerShdw>
              </a:effectLst>
              <a:ea typeface="+mj-ea"/>
              <a:cs typeface="+mj-cs"/>
            </a:endParaRPr>
          </a:p>
          <a:p>
            <a:pPr lvl="0">
              <a:defRPr/>
            </a:pPr>
            <a:r>
              <a:rPr lang="en-IE" sz="3200" b="1" kern="0" dirty="0">
                <a:solidFill>
                  <a:schemeClr val="accent2">
                    <a:lumMod val="50000"/>
                  </a:schemeClr>
                </a:solidFill>
                <a:effectLst>
                  <a:outerShdw blurRad="38100" dist="25400" dir="5400000" algn="tl" rotWithShape="0">
                    <a:srgbClr val="000000">
                      <a:alpha val="43000"/>
                    </a:srgbClr>
                  </a:outerShdw>
                </a:effectLst>
                <a:ea typeface="+mj-ea"/>
                <a:cs typeface="+mj-cs"/>
              </a:rPr>
              <a:t>Wood Manufacturing &amp; Finishing Phase 4 </a:t>
            </a:r>
            <a:endParaRPr lang="en-IE" sz="3200" kern="0" dirty="0">
              <a:solidFill>
                <a:schemeClr val="accent2">
                  <a:lumMod val="50000"/>
                </a:schemeClr>
              </a:solidFill>
            </a:endParaRPr>
          </a:p>
        </p:txBody>
      </p:sp>
    </p:spTree>
    <p:extLst>
      <p:ext uri="{BB962C8B-B14F-4D97-AF65-F5344CB8AC3E}">
        <p14:creationId xmlns:p14="http://schemas.microsoft.com/office/powerpoint/2010/main" val="154506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9527-20A3-A5B4-4FFD-BFDA4827E641}"/>
            </a:ext>
          </a:extLst>
        </p:cNvPr>
        <p:cNvGrpSpPr/>
        <p:nvPr/>
      </p:nvGrpSpPr>
      <p:grpSpPr>
        <a:xfrm>
          <a:off x="0" y="0"/>
          <a:ext cx="0" cy="0"/>
          <a:chOff x="0" y="0"/>
          <a:chExt cx="0" cy="0"/>
        </a:xfrm>
      </p:grpSpPr>
      <p:pic>
        <p:nvPicPr>
          <p:cNvPr id="3" name="Picture 7" descr="14-01-2008 15;31;41">
            <a:extLst>
              <a:ext uri="{FF2B5EF4-FFF2-40B4-BE49-F238E27FC236}">
                <a16:creationId xmlns:a16="http://schemas.microsoft.com/office/drawing/2014/main" id="{B8D91133-D5F5-D53E-1DB0-8E94485BDB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932334" y="3668800"/>
            <a:ext cx="6599433" cy="3007779"/>
          </a:xfrm>
          <a:prstGeom prst="rect">
            <a:avLst/>
          </a:prstGeom>
          <a:noFill/>
        </p:spPr>
      </p:pic>
      <p:sp>
        <p:nvSpPr>
          <p:cNvPr id="3074" name="Rectangle 2">
            <a:extLst>
              <a:ext uri="{FF2B5EF4-FFF2-40B4-BE49-F238E27FC236}">
                <a16:creationId xmlns:a16="http://schemas.microsoft.com/office/drawing/2014/main" id="{81AC516E-F1BA-2E53-1EA6-CCB44C507728}"/>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1" name="Rectangle 3">
            <a:extLst>
              <a:ext uri="{FF2B5EF4-FFF2-40B4-BE49-F238E27FC236}">
                <a16:creationId xmlns:a16="http://schemas.microsoft.com/office/drawing/2014/main" id="{74F88A36-1899-2EC2-4567-0FCCEDC2E048}"/>
              </a:ext>
            </a:extLst>
          </p:cNvPr>
          <p:cNvSpPr>
            <a:spLocks noGrp="1" noChangeArrowheads="1"/>
          </p:cNvSpPr>
          <p:nvPr>
            <p:ph idx="1"/>
          </p:nvPr>
        </p:nvSpPr>
        <p:spPr>
          <a:xfrm>
            <a:off x="302187" y="1359958"/>
            <a:ext cx="7626623" cy="5232400"/>
          </a:xfrm>
        </p:spPr>
        <p:txBody>
          <a:bodyPr>
            <a:normAutofit/>
          </a:bodyPr>
          <a:lstStyle/>
          <a:p>
            <a:pPr eaLnBrk="1" hangingPunct="1">
              <a:lnSpc>
                <a:spcPct val="90000"/>
              </a:lnSpc>
            </a:pPr>
            <a:r>
              <a:rPr lang="en-GB" sz="2400" dirty="0"/>
              <a:t>The panels are then carried by means of a chain or belt drive through an infra-red heating element, which heats the over hanging portion of the laminate to 163˚ as specified by manufactured. </a:t>
            </a:r>
          </a:p>
          <a:p>
            <a:pPr eaLnBrk="1" hangingPunct="1">
              <a:lnSpc>
                <a:spcPct val="90000"/>
              </a:lnSpc>
            </a:pPr>
            <a:r>
              <a:rPr lang="en-GB" sz="2400" dirty="0"/>
              <a:t>Stainless steel bars then turn the now softened laminate over the profiled edge, where the contact glue holds the laminate in position.</a:t>
            </a:r>
            <a:endParaRPr lang="en-GB" sz="36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D071CEAE-24E0-35F3-C0D7-10005D4EE034}"/>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F9CD7856-8E60-5363-6911-15E9E6D535CB}"/>
              </a:ext>
            </a:extLst>
          </p:cNvPr>
          <p:cNvSpPr>
            <a:spLocks noGrp="1"/>
          </p:cNvSpPr>
          <p:nvPr>
            <p:ph type="sldNum" sz="quarter" idx="12"/>
          </p:nvPr>
        </p:nvSpPr>
        <p:spPr/>
        <p:txBody>
          <a:bodyPr/>
          <a:lstStyle/>
          <a:p>
            <a:pPr>
              <a:defRPr/>
            </a:pPr>
            <a:fld id="{E4AEFFE7-BD29-4D90-ABB0-51CD38142BF4}" type="slidenum">
              <a:rPr lang="en-GB" smtClean="0"/>
              <a:pPr>
                <a:defRPr/>
              </a:pPr>
              <a:t>10</a:t>
            </a:fld>
            <a:endParaRPr lang="en-GB"/>
          </a:p>
        </p:txBody>
      </p:sp>
    </p:spTree>
    <p:extLst>
      <p:ext uri="{BB962C8B-B14F-4D97-AF65-F5344CB8AC3E}">
        <p14:creationId xmlns:p14="http://schemas.microsoft.com/office/powerpoint/2010/main" val="30148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15EF-E099-4E73-B104-7B21C662FE73}"/>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C682A528-4790-7CCB-6D8D-B46DAF928430}"/>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1" name="Rectangle 3">
            <a:extLst>
              <a:ext uri="{FF2B5EF4-FFF2-40B4-BE49-F238E27FC236}">
                <a16:creationId xmlns:a16="http://schemas.microsoft.com/office/drawing/2014/main" id="{CA1F6F64-5679-08C5-FC02-A173879D77B0}"/>
              </a:ext>
            </a:extLst>
          </p:cNvPr>
          <p:cNvSpPr>
            <a:spLocks noGrp="1" noChangeArrowheads="1"/>
          </p:cNvSpPr>
          <p:nvPr>
            <p:ph idx="1"/>
          </p:nvPr>
        </p:nvSpPr>
        <p:spPr>
          <a:xfrm>
            <a:off x="302187" y="1359958"/>
            <a:ext cx="7626623" cy="5232400"/>
          </a:xfrm>
        </p:spPr>
        <p:txBody>
          <a:bodyPr>
            <a:normAutofit/>
          </a:bodyPr>
          <a:lstStyle/>
          <a:p>
            <a:pPr eaLnBrk="1" hangingPunct="1"/>
            <a:r>
              <a:rPr lang="en-US" sz="2400" dirty="0"/>
              <a:t>Shaped rubber or metal rollers apply pressure to the formed laminate edge until the adhesive is cured and finally the surplus is cut off by another machine. </a:t>
            </a:r>
          </a:p>
          <a:p>
            <a:pPr eaLnBrk="1" hangingPunct="1"/>
            <a:r>
              <a:rPr lang="en-US" sz="2400" dirty="0"/>
              <a:t>Laminates can be applied with at the end of a worktop if a metal or wooden end are not used.</a:t>
            </a:r>
            <a:endParaRPr lang="en-GB" sz="24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DED60A57-8B54-4082-514C-5DE121F5DEDA}"/>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D1C9A6D8-A045-282E-A3C4-11B53453BD6D}"/>
              </a:ext>
            </a:extLst>
          </p:cNvPr>
          <p:cNvSpPr>
            <a:spLocks noGrp="1"/>
          </p:cNvSpPr>
          <p:nvPr>
            <p:ph type="sldNum" sz="quarter" idx="12"/>
          </p:nvPr>
        </p:nvSpPr>
        <p:spPr/>
        <p:txBody>
          <a:bodyPr/>
          <a:lstStyle/>
          <a:p>
            <a:pPr>
              <a:defRPr/>
            </a:pPr>
            <a:fld id="{E4AEFFE7-BD29-4D90-ABB0-51CD38142BF4}" type="slidenum">
              <a:rPr lang="en-GB" smtClean="0"/>
              <a:pPr>
                <a:defRPr/>
              </a:pPr>
              <a:t>11</a:t>
            </a:fld>
            <a:endParaRPr lang="en-GB"/>
          </a:p>
        </p:txBody>
      </p:sp>
      <p:pic>
        <p:nvPicPr>
          <p:cNvPr id="3" name="Picture 7" descr="14-01-2008 15;32;53">
            <a:extLst>
              <a:ext uri="{FF2B5EF4-FFF2-40B4-BE49-F238E27FC236}">
                <a16:creationId xmlns:a16="http://schemas.microsoft.com/office/drawing/2014/main" id="{1ADAB0D2-4B98-675D-2344-538ECE4F5C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097273" y="3366066"/>
            <a:ext cx="5784789" cy="3374460"/>
          </a:xfrm>
          <a:prstGeom prst="rect">
            <a:avLst/>
          </a:prstGeom>
          <a:noFill/>
        </p:spPr>
      </p:pic>
    </p:spTree>
    <p:extLst>
      <p:ext uri="{BB962C8B-B14F-4D97-AF65-F5344CB8AC3E}">
        <p14:creationId xmlns:p14="http://schemas.microsoft.com/office/powerpoint/2010/main" val="288307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0686-A1EF-887F-987A-0E0294EE6E1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D1AEE0B-1F1F-352A-F819-44B16BAC7363}"/>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2" name="Footer Placeholder 1">
            <a:extLst>
              <a:ext uri="{FF2B5EF4-FFF2-40B4-BE49-F238E27FC236}">
                <a16:creationId xmlns:a16="http://schemas.microsoft.com/office/drawing/2014/main" id="{19342787-EE1D-F33C-3D15-31045C12AE8A}"/>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CE1E0559-63F2-E35C-AA57-A979EEB1612C}"/>
              </a:ext>
            </a:extLst>
          </p:cNvPr>
          <p:cNvSpPr>
            <a:spLocks noGrp="1"/>
          </p:cNvSpPr>
          <p:nvPr>
            <p:ph type="sldNum" sz="quarter" idx="12"/>
          </p:nvPr>
        </p:nvSpPr>
        <p:spPr/>
        <p:txBody>
          <a:bodyPr/>
          <a:lstStyle/>
          <a:p>
            <a:pPr>
              <a:defRPr/>
            </a:pPr>
            <a:fld id="{E4AEFFE7-BD29-4D90-ABB0-51CD38142BF4}" type="slidenum">
              <a:rPr lang="en-GB" smtClean="0"/>
              <a:pPr>
                <a:defRPr/>
              </a:pPr>
              <a:t>12</a:t>
            </a:fld>
            <a:endParaRPr lang="en-GB"/>
          </a:p>
        </p:txBody>
      </p:sp>
      <p:sp>
        <p:nvSpPr>
          <p:cNvPr id="7" name="TextBox 6">
            <a:extLst>
              <a:ext uri="{FF2B5EF4-FFF2-40B4-BE49-F238E27FC236}">
                <a16:creationId xmlns:a16="http://schemas.microsoft.com/office/drawing/2014/main" id="{498757FF-03D4-4FA0-8C65-73550A3E4135}"/>
              </a:ext>
            </a:extLst>
          </p:cNvPr>
          <p:cNvSpPr txBox="1"/>
          <p:nvPr/>
        </p:nvSpPr>
        <p:spPr>
          <a:xfrm>
            <a:off x="1400175" y="5675868"/>
            <a:ext cx="6138773" cy="707886"/>
          </a:xfrm>
          <a:prstGeom prst="rect">
            <a:avLst/>
          </a:prstGeom>
          <a:noFill/>
        </p:spPr>
        <p:txBody>
          <a:bodyPr wrap="square" rtlCol="0">
            <a:spAutoFit/>
          </a:bodyPr>
          <a:lstStyle/>
          <a:p>
            <a:r>
              <a:rPr lang="en-IE" sz="2000" dirty="0">
                <a:hlinkClick r:id="rId3"/>
              </a:rPr>
              <a:t>https://youtu.be/ZOQBXfRLntE?si=ELmhsIqvNIqVdFWb</a:t>
            </a:r>
            <a:endParaRPr lang="en-IE" sz="2000" dirty="0"/>
          </a:p>
          <a:p>
            <a:r>
              <a:rPr lang="en-IE" sz="2000" dirty="0"/>
              <a:t>Single sided Post forming (1.31Mins) </a:t>
            </a:r>
          </a:p>
        </p:txBody>
      </p:sp>
      <p:pic>
        <p:nvPicPr>
          <p:cNvPr id="3" name="Online Media 2" title="Single sided postforming machine PFK">
            <a:hlinkClick r:id="" action="ppaction://media"/>
            <a:extLst>
              <a:ext uri="{FF2B5EF4-FFF2-40B4-BE49-F238E27FC236}">
                <a16:creationId xmlns:a16="http://schemas.microsoft.com/office/drawing/2014/main" id="{99426683-8276-4E9B-3676-4827672ADD7C}"/>
              </a:ext>
            </a:extLst>
          </p:cNvPr>
          <p:cNvPicPr>
            <a:picLocks noRot="1" noChangeAspect="1"/>
          </p:cNvPicPr>
          <p:nvPr>
            <a:videoFile r:link="rId1"/>
          </p:nvPr>
        </p:nvPicPr>
        <p:blipFill>
          <a:blip r:embed="rId4"/>
          <a:stretch>
            <a:fillRect/>
          </a:stretch>
        </p:blipFill>
        <p:spPr>
          <a:xfrm>
            <a:off x="302188" y="1339122"/>
            <a:ext cx="7398706" cy="4179755"/>
          </a:xfrm>
          <a:prstGeom prst="rect">
            <a:avLst/>
          </a:prstGeom>
        </p:spPr>
      </p:pic>
    </p:spTree>
    <p:extLst>
      <p:ext uri="{BB962C8B-B14F-4D97-AF65-F5344CB8AC3E}">
        <p14:creationId xmlns:p14="http://schemas.microsoft.com/office/powerpoint/2010/main" val="5950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0686-A1EF-887F-987A-0E0294EE6E1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D1AEE0B-1F1F-352A-F819-44B16BAC7363}"/>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2" name="Footer Placeholder 1">
            <a:extLst>
              <a:ext uri="{FF2B5EF4-FFF2-40B4-BE49-F238E27FC236}">
                <a16:creationId xmlns:a16="http://schemas.microsoft.com/office/drawing/2014/main" id="{19342787-EE1D-F33C-3D15-31045C12AE8A}"/>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CE1E0559-63F2-E35C-AA57-A979EEB1612C}"/>
              </a:ext>
            </a:extLst>
          </p:cNvPr>
          <p:cNvSpPr>
            <a:spLocks noGrp="1"/>
          </p:cNvSpPr>
          <p:nvPr>
            <p:ph type="sldNum" sz="quarter" idx="12"/>
          </p:nvPr>
        </p:nvSpPr>
        <p:spPr/>
        <p:txBody>
          <a:bodyPr/>
          <a:lstStyle/>
          <a:p>
            <a:pPr>
              <a:defRPr/>
            </a:pPr>
            <a:fld id="{E4AEFFE7-BD29-4D90-ABB0-51CD38142BF4}" type="slidenum">
              <a:rPr lang="en-GB" smtClean="0"/>
              <a:pPr>
                <a:defRPr/>
              </a:pPr>
              <a:t>13</a:t>
            </a:fld>
            <a:endParaRPr lang="en-GB"/>
          </a:p>
        </p:txBody>
      </p:sp>
      <p:pic>
        <p:nvPicPr>
          <p:cNvPr id="2" name="Online Media 1" title="Post Forming Machine">
            <a:hlinkClick r:id="" action="ppaction://media"/>
            <a:extLst>
              <a:ext uri="{FF2B5EF4-FFF2-40B4-BE49-F238E27FC236}">
                <a16:creationId xmlns:a16="http://schemas.microsoft.com/office/drawing/2014/main" id="{BA2FC4A6-A62A-E099-871D-0E9D4A9A2E04}"/>
              </a:ext>
            </a:extLst>
          </p:cNvPr>
          <p:cNvPicPr>
            <a:picLocks noRot="1" noChangeAspect="1"/>
          </p:cNvPicPr>
          <p:nvPr>
            <a:videoFile r:link="rId1"/>
          </p:nvPr>
        </p:nvPicPr>
        <p:blipFill>
          <a:blip r:embed="rId3"/>
          <a:stretch>
            <a:fillRect/>
          </a:stretch>
        </p:blipFill>
        <p:spPr>
          <a:xfrm>
            <a:off x="971550" y="1302249"/>
            <a:ext cx="6158716" cy="4619037"/>
          </a:xfrm>
          <a:prstGeom prst="rect">
            <a:avLst/>
          </a:prstGeom>
        </p:spPr>
      </p:pic>
      <p:sp>
        <p:nvSpPr>
          <p:cNvPr id="7" name="TextBox 6">
            <a:extLst>
              <a:ext uri="{FF2B5EF4-FFF2-40B4-BE49-F238E27FC236}">
                <a16:creationId xmlns:a16="http://schemas.microsoft.com/office/drawing/2014/main" id="{498757FF-03D4-4FA0-8C65-73550A3E4135}"/>
              </a:ext>
            </a:extLst>
          </p:cNvPr>
          <p:cNvSpPr txBox="1"/>
          <p:nvPr/>
        </p:nvSpPr>
        <p:spPr>
          <a:xfrm>
            <a:off x="1134149" y="5884472"/>
            <a:ext cx="6537102" cy="707886"/>
          </a:xfrm>
          <a:prstGeom prst="rect">
            <a:avLst/>
          </a:prstGeom>
          <a:noFill/>
        </p:spPr>
        <p:txBody>
          <a:bodyPr wrap="square" rtlCol="0">
            <a:spAutoFit/>
          </a:bodyPr>
          <a:lstStyle/>
          <a:p>
            <a:r>
              <a:rPr lang="en-IE" sz="2000" dirty="0">
                <a:hlinkClick r:id="rId4"/>
              </a:rPr>
              <a:t>https://youtu.be/ALJRBDsmYJs?si=Zh9tqyqVPOW4BK0t</a:t>
            </a:r>
            <a:endParaRPr lang="en-IE" sz="2000" dirty="0"/>
          </a:p>
          <a:p>
            <a:r>
              <a:rPr lang="en-IE" sz="2000" dirty="0"/>
              <a:t>Postforming laminate over edge. (0.54Mins) </a:t>
            </a:r>
          </a:p>
        </p:txBody>
      </p:sp>
    </p:spTree>
    <p:extLst>
      <p:ext uri="{BB962C8B-B14F-4D97-AF65-F5344CB8AC3E}">
        <p14:creationId xmlns:p14="http://schemas.microsoft.com/office/powerpoint/2010/main" val="34385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0686-A1EF-887F-987A-0E0294EE6E1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D1AEE0B-1F1F-352A-F819-44B16BAC7363}"/>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2" name="Footer Placeholder 1">
            <a:extLst>
              <a:ext uri="{FF2B5EF4-FFF2-40B4-BE49-F238E27FC236}">
                <a16:creationId xmlns:a16="http://schemas.microsoft.com/office/drawing/2014/main" id="{19342787-EE1D-F33C-3D15-31045C12AE8A}"/>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CE1E0559-63F2-E35C-AA57-A979EEB1612C}"/>
              </a:ext>
            </a:extLst>
          </p:cNvPr>
          <p:cNvSpPr>
            <a:spLocks noGrp="1"/>
          </p:cNvSpPr>
          <p:nvPr>
            <p:ph type="sldNum" sz="quarter" idx="12"/>
          </p:nvPr>
        </p:nvSpPr>
        <p:spPr/>
        <p:txBody>
          <a:bodyPr/>
          <a:lstStyle/>
          <a:p>
            <a:pPr>
              <a:defRPr/>
            </a:pPr>
            <a:fld id="{E4AEFFE7-BD29-4D90-ABB0-51CD38142BF4}" type="slidenum">
              <a:rPr lang="en-GB" smtClean="0"/>
              <a:pPr>
                <a:defRPr/>
              </a:pPr>
              <a:t>14</a:t>
            </a:fld>
            <a:endParaRPr lang="en-GB"/>
          </a:p>
        </p:txBody>
      </p:sp>
      <p:sp>
        <p:nvSpPr>
          <p:cNvPr id="7" name="TextBox 6">
            <a:extLst>
              <a:ext uri="{FF2B5EF4-FFF2-40B4-BE49-F238E27FC236}">
                <a16:creationId xmlns:a16="http://schemas.microsoft.com/office/drawing/2014/main" id="{498757FF-03D4-4FA0-8C65-73550A3E4135}"/>
              </a:ext>
            </a:extLst>
          </p:cNvPr>
          <p:cNvSpPr txBox="1"/>
          <p:nvPr/>
        </p:nvSpPr>
        <p:spPr>
          <a:xfrm>
            <a:off x="1515582" y="5946027"/>
            <a:ext cx="5286127" cy="646331"/>
          </a:xfrm>
          <a:prstGeom prst="rect">
            <a:avLst/>
          </a:prstGeom>
          <a:noFill/>
        </p:spPr>
        <p:txBody>
          <a:bodyPr wrap="none" rtlCol="0">
            <a:spAutoFit/>
          </a:bodyPr>
          <a:lstStyle/>
          <a:p>
            <a:r>
              <a:rPr lang="en-IE" dirty="0">
                <a:hlinkClick r:id="rId3"/>
              </a:rPr>
              <a:t>https://youtu.be/TIby8v_XA9c?si=K0YyPSOeRWvt2gDJ</a:t>
            </a:r>
            <a:endParaRPr lang="en-IE" dirty="0"/>
          </a:p>
          <a:p>
            <a:r>
              <a:rPr lang="en-IE" dirty="0"/>
              <a:t>How Countertops are made Episode 1. (2.54Mins) </a:t>
            </a:r>
          </a:p>
        </p:txBody>
      </p:sp>
      <p:pic>
        <p:nvPicPr>
          <p:cNvPr id="3" name="Online Media 2" title="How Countertops Are Made | Episode 1 | Post-Form Laminate">
            <a:hlinkClick r:id="" action="ppaction://media"/>
            <a:extLst>
              <a:ext uri="{FF2B5EF4-FFF2-40B4-BE49-F238E27FC236}">
                <a16:creationId xmlns:a16="http://schemas.microsoft.com/office/drawing/2014/main" id="{0AC05AB6-3200-9B17-D494-5072DDF59DE1}"/>
              </a:ext>
            </a:extLst>
          </p:cNvPr>
          <p:cNvPicPr>
            <a:picLocks noRot="1" noChangeAspect="1"/>
          </p:cNvPicPr>
          <p:nvPr>
            <a:videoFile r:link="rId1"/>
          </p:nvPr>
        </p:nvPicPr>
        <p:blipFill>
          <a:blip r:embed="rId4"/>
          <a:stretch>
            <a:fillRect/>
          </a:stretch>
        </p:blipFill>
        <p:spPr>
          <a:xfrm>
            <a:off x="488263" y="1278686"/>
            <a:ext cx="7612667" cy="4300628"/>
          </a:xfrm>
          <a:prstGeom prst="rect">
            <a:avLst/>
          </a:prstGeom>
        </p:spPr>
      </p:pic>
    </p:spTree>
    <p:extLst>
      <p:ext uri="{BB962C8B-B14F-4D97-AF65-F5344CB8AC3E}">
        <p14:creationId xmlns:p14="http://schemas.microsoft.com/office/powerpoint/2010/main" val="22111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B150-E799-C567-7184-539DC04CD21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6DF52A2A-9DC5-D5F4-CFDA-5DF8651E7B46}"/>
              </a:ext>
            </a:extLst>
          </p:cNvPr>
          <p:cNvSpPr>
            <a:spLocks noGrp="1" noChangeArrowheads="1"/>
          </p:cNvSpPr>
          <p:nvPr>
            <p:ph type="title"/>
          </p:nvPr>
        </p:nvSpPr>
        <p:spPr>
          <a:xfrm>
            <a:off x="302188" y="265642"/>
            <a:ext cx="8229600" cy="1094316"/>
          </a:xfrm>
        </p:spPr>
        <p:txBody>
          <a:bodyPr/>
          <a:lstStyle/>
          <a:p>
            <a:pPr>
              <a:defRPr/>
            </a:pPr>
            <a:r>
              <a:rPr lang="en-US" sz="4267" u="sng" dirty="0"/>
              <a:t>Plastic Laminate Properties </a:t>
            </a:r>
            <a:endParaRPr lang="en-GB" sz="4267" u="sng" dirty="0"/>
          </a:p>
        </p:txBody>
      </p:sp>
      <p:sp>
        <p:nvSpPr>
          <p:cNvPr id="7171" name="Rectangle 3">
            <a:extLst>
              <a:ext uri="{FF2B5EF4-FFF2-40B4-BE49-F238E27FC236}">
                <a16:creationId xmlns:a16="http://schemas.microsoft.com/office/drawing/2014/main" id="{7C2F8531-1BB2-2F31-0D7E-FD77F33BB9E9}"/>
              </a:ext>
            </a:extLst>
          </p:cNvPr>
          <p:cNvSpPr>
            <a:spLocks noGrp="1" noChangeArrowheads="1"/>
          </p:cNvSpPr>
          <p:nvPr>
            <p:ph idx="1"/>
          </p:nvPr>
        </p:nvSpPr>
        <p:spPr>
          <a:xfrm>
            <a:off x="190568" y="1289896"/>
            <a:ext cx="8229600" cy="9114367"/>
          </a:xfrm>
        </p:spPr>
        <p:txBody>
          <a:bodyPr/>
          <a:lstStyle/>
          <a:p>
            <a:r>
              <a:rPr lang="en-GB" sz="2400" dirty="0"/>
              <a:t>Can you name some? </a:t>
            </a:r>
          </a:p>
          <a:p>
            <a:r>
              <a:rPr lang="en-GB" sz="2400" dirty="0"/>
              <a:t>Laminate properties have to be tested to be able to meet these specifications: </a:t>
            </a:r>
          </a:p>
          <a:p>
            <a:r>
              <a:rPr lang="en-GB" sz="2400" dirty="0"/>
              <a:t>Resistance to surface abrasion. </a:t>
            </a:r>
          </a:p>
          <a:p>
            <a:r>
              <a:rPr lang="en-GB" sz="2400" dirty="0"/>
              <a:t>Resistance to boiling water &amp; steam. </a:t>
            </a:r>
          </a:p>
          <a:p>
            <a:r>
              <a:rPr lang="en-GB" sz="2400" dirty="0"/>
              <a:t>Resistance to dry heat. </a:t>
            </a:r>
          </a:p>
          <a:p>
            <a:r>
              <a:rPr lang="en-GB" sz="2400" dirty="0"/>
              <a:t>Dimensional stability. </a:t>
            </a:r>
          </a:p>
          <a:p>
            <a:r>
              <a:rPr lang="en-GB" sz="2400" dirty="0"/>
              <a:t>Resistance to impact, cracking &amp; scratching. </a:t>
            </a:r>
          </a:p>
          <a:p>
            <a:r>
              <a:rPr lang="en-GB" sz="2400" dirty="0"/>
              <a:t>Resistance to discolouration &amp; colour change under artificial lighting. </a:t>
            </a:r>
          </a:p>
          <a:p>
            <a:r>
              <a:rPr lang="en-GB" sz="2400" dirty="0"/>
              <a:t>Resistance to cigarette burns. </a:t>
            </a:r>
          </a:p>
          <a:p>
            <a:r>
              <a:rPr lang="en-GB" sz="2400" dirty="0"/>
              <a:t>Post-formability. </a:t>
            </a:r>
            <a:r>
              <a:rPr lang="en-GB" sz="2400" dirty="0">
                <a:solidFill>
                  <a:srgbClr val="0070C0"/>
                </a:solidFill>
              </a:rPr>
              <a:t>Now you know what this means? </a:t>
            </a:r>
          </a:p>
        </p:txBody>
      </p:sp>
      <p:sp>
        <p:nvSpPr>
          <p:cNvPr id="7172" name="Footer Placeholder 1">
            <a:extLst>
              <a:ext uri="{FF2B5EF4-FFF2-40B4-BE49-F238E27FC236}">
                <a16:creationId xmlns:a16="http://schemas.microsoft.com/office/drawing/2014/main" id="{CFD3EF1F-64E5-FEF9-7AA9-EC9403732D6E}"/>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2719ED17-651D-74E9-84CC-1F9213B68545}"/>
              </a:ext>
            </a:extLst>
          </p:cNvPr>
          <p:cNvSpPr>
            <a:spLocks noGrp="1"/>
          </p:cNvSpPr>
          <p:nvPr>
            <p:ph type="sldNum" sz="quarter" idx="12"/>
          </p:nvPr>
        </p:nvSpPr>
        <p:spPr/>
        <p:txBody>
          <a:bodyPr/>
          <a:lstStyle/>
          <a:p>
            <a:pPr>
              <a:defRPr/>
            </a:pPr>
            <a:fld id="{E4AEFFE7-BD29-4D90-ABB0-51CD38142BF4}" type="slidenum">
              <a:rPr lang="en-GB" smtClean="0"/>
              <a:pPr>
                <a:defRPr/>
              </a:pPr>
              <a:t>15</a:t>
            </a:fld>
            <a:endParaRPr lang="en-GB"/>
          </a:p>
        </p:txBody>
      </p:sp>
    </p:spTree>
    <p:extLst>
      <p:ext uri="{BB962C8B-B14F-4D97-AF65-F5344CB8AC3E}">
        <p14:creationId xmlns:p14="http://schemas.microsoft.com/office/powerpoint/2010/main" val="41730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2126E-BC26-514F-E471-BF27D2F6D91C}"/>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EA0BFEB1-0897-A638-40ED-7BD6D4E22975}"/>
              </a:ext>
            </a:extLst>
          </p:cNvPr>
          <p:cNvSpPr>
            <a:spLocks noGrp="1" noChangeArrowheads="1"/>
          </p:cNvSpPr>
          <p:nvPr>
            <p:ph type="title"/>
          </p:nvPr>
        </p:nvSpPr>
        <p:spPr>
          <a:xfrm>
            <a:off x="302188" y="265642"/>
            <a:ext cx="8229600" cy="1094316"/>
          </a:xfrm>
        </p:spPr>
        <p:txBody>
          <a:bodyPr/>
          <a:lstStyle/>
          <a:p>
            <a:pPr>
              <a:defRPr/>
            </a:pPr>
            <a:r>
              <a:rPr lang="en-US" sz="4267" u="sng" dirty="0"/>
              <a:t>Worktop Jointing </a:t>
            </a:r>
            <a:endParaRPr lang="en-GB" sz="4267" u="sng" dirty="0"/>
          </a:p>
        </p:txBody>
      </p:sp>
      <p:sp>
        <p:nvSpPr>
          <p:cNvPr id="7171" name="Rectangle 3">
            <a:extLst>
              <a:ext uri="{FF2B5EF4-FFF2-40B4-BE49-F238E27FC236}">
                <a16:creationId xmlns:a16="http://schemas.microsoft.com/office/drawing/2014/main" id="{5467033E-31A0-2E2B-0073-C8B444F9EE5C}"/>
              </a:ext>
            </a:extLst>
          </p:cNvPr>
          <p:cNvSpPr>
            <a:spLocks noGrp="1" noChangeArrowheads="1"/>
          </p:cNvSpPr>
          <p:nvPr>
            <p:ph idx="1"/>
          </p:nvPr>
        </p:nvSpPr>
        <p:spPr>
          <a:xfrm>
            <a:off x="302187" y="1359958"/>
            <a:ext cx="7626623" cy="5232400"/>
          </a:xfrm>
        </p:spPr>
        <p:txBody>
          <a:bodyPr>
            <a:normAutofit/>
          </a:bodyPr>
          <a:lstStyle/>
          <a:p>
            <a:pPr eaLnBrk="1" hangingPunct="1"/>
            <a:r>
              <a:rPr lang="en-GB" sz="2400" dirty="0"/>
              <a:t>Post-formed worktops can be jointed a number of ways. – Traditional jointing strip.</a:t>
            </a:r>
          </a:p>
          <a:p>
            <a:pPr eaLnBrk="1" hangingPunct="1"/>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B252EEC7-233F-98D3-80DE-D8FB1DB14242}"/>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30A02DAB-876F-76A8-D629-9CDC0A2AD530}"/>
              </a:ext>
            </a:extLst>
          </p:cNvPr>
          <p:cNvSpPr>
            <a:spLocks noGrp="1"/>
          </p:cNvSpPr>
          <p:nvPr>
            <p:ph type="sldNum" sz="quarter" idx="12"/>
          </p:nvPr>
        </p:nvSpPr>
        <p:spPr/>
        <p:txBody>
          <a:bodyPr/>
          <a:lstStyle/>
          <a:p>
            <a:pPr>
              <a:defRPr/>
            </a:pPr>
            <a:fld id="{E4AEFFE7-BD29-4D90-ABB0-51CD38142BF4}" type="slidenum">
              <a:rPr lang="en-GB" smtClean="0"/>
              <a:pPr>
                <a:defRPr/>
              </a:pPr>
              <a:t>16</a:t>
            </a:fld>
            <a:endParaRPr lang="en-GB"/>
          </a:p>
        </p:txBody>
      </p:sp>
      <p:pic>
        <p:nvPicPr>
          <p:cNvPr id="4" name="Picture 3">
            <a:extLst>
              <a:ext uri="{FF2B5EF4-FFF2-40B4-BE49-F238E27FC236}">
                <a16:creationId xmlns:a16="http://schemas.microsoft.com/office/drawing/2014/main" id="{7A624412-698B-BDAC-41DA-DFBCDF0E257B}"/>
              </a:ext>
            </a:extLst>
          </p:cNvPr>
          <p:cNvPicPr>
            <a:picLocks noChangeAspect="1"/>
          </p:cNvPicPr>
          <p:nvPr/>
        </p:nvPicPr>
        <p:blipFill>
          <a:blip r:embed="rId2"/>
          <a:stretch>
            <a:fillRect/>
          </a:stretch>
        </p:blipFill>
        <p:spPr>
          <a:xfrm>
            <a:off x="545092" y="2884392"/>
            <a:ext cx="4172532" cy="2962688"/>
          </a:xfrm>
          <a:prstGeom prst="rect">
            <a:avLst/>
          </a:prstGeom>
        </p:spPr>
      </p:pic>
      <p:pic>
        <p:nvPicPr>
          <p:cNvPr id="7" name="Picture 6">
            <a:extLst>
              <a:ext uri="{FF2B5EF4-FFF2-40B4-BE49-F238E27FC236}">
                <a16:creationId xmlns:a16="http://schemas.microsoft.com/office/drawing/2014/main" id="{71186EE9-B803-141A-D964-CB4E75F57C36}"/>
              </a:ext>
            </a:extLst>
          </p:cNvPr>
          <p:cNvPicPr>
            <a:picLocks noChangeAspect="1"/>
          </p:cNvPicPr>
          <p:nvPr/>
        </p:nvPicPr>
        <p:blipFill>
          <a:blip r:embed="rId3"/>
          <a:srcRect t="26996"/>
          <a:stretch/>
        </p:blipFill>
        <p:spPr>
          <a:xfrm>
            <a:off x="4960529" y="2884392"/>
            <a:ext cx="2791215" cy="2962688"/>
          </a:xfrm>
          <a:prstGeom prst="rect">
            <a:avLst/>
          </a:prstGeom>
        </p:spPr>
      </p:pic>
    </p:spTree>
    <p:extLst>
      <p:ext uri="{BB962C8B-B14F-4D97-AF65-F5344CB8AC3E}">
        <p14:creationId xmlns:p14="http://schemas.microsoft.com/office/powerpoint/2010/main" val="69961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147F-E600-BFBB-C548-AA007B635957}"/>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DF45DAA0-C553-AF13-BC8D-30BD64EA74AE}"/>
              </a:ext>
            </a:extLst>
          </p:cNvPr>
          <p:cNvSpPr>
            <a:spLocks noGrp="1" noChangeArrowheads="1"/>
          </p:cNvSpPr>
          <p:nvPr>
            <p:ph type="title"/>
          </p:nvPr>
        </p:nvSpPr>
        <p:spPr>
          <a:xfrm>
            <a:off x="302188" y="265642"/>
            <a:ext cx="8229600" cy="1094316"/>
          </a:xfrm>
        </p:spPr>
        <p:txBody>
          <a:bodyPr/>
          <a:lstStyle/>
          <a:p>
            <a:pPr>
              <a:defRPr/>
            </a:pPr>
            <a:r>
              <a:rPr lang="en-US" sz="4267" u="sng" dirty="0"/>
              <a:t>Worktop Jointing </a:t>
            </a:r>
            <a:endParaRPr lang="en-GB" sz="4267" u="sng" dirty="0"/>
          </a:p>
        </p:txBody>
      </p:sp>
      <p:sp>
        <p:nvSpPr>
          <p:cNvPr id="7171" name="Rectangle 3">
            <a:extLst>
              <a:ext uri="{FF2B5EF4-FFF2-40B4-BE49-F238E27FC236}">
                <a16:creationId xmlns:a16="http://schemas.microsoft.com/office/drawing/2014/main" id="{0B20B091-E862-BE5B-FECE-91400B5808AA}"/>
              </a:ext>
            </a:extLst>
          </p:cNvPr>
          <p:cNvSpPr>
            <a:spLocks noGrp="1" noChangeArrowheads="1"/>
          </p:cNvSpPr>
          <p:nvPr>
            <p:ph idx="1"/>
          </p:nvPr>
        </p:nvSpPr>
        <p:spPr>
          <a:xfrm>
            <a:off x="302188" y="1359958"/>
            <a:ext cx="7864288" cy="5232400"/>
          </a:xfrm>
        </p:spPr>
        <p:txBody>
          <a:bodyPr>
            <a:normAutofit/>
          </a:bodyPr>
          <a:lstStyle/>
          <a:p>
            <a:pPr eaLnBrk="1" hangingPunct="1"/>
            <a:r>
              <a:rPr lang="en-IE" sz="2400" dirty="0"/>
              <a:t>Worktop Router Jig </a:t>
            </a:r>
          </a:p>
          <a:p>
            <a:pPr eaLnBrk="1" hangingPunct="1"/>
            <a:r>
              <a:rPr lang="en-IE" sz="2400" dirty="0"/>
              <a:t>Worktop Connector Bolts</a:t>
            </a: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24CF1D05-52FB-2A10-626C-CB8088C92846}"/>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7FDA6568-BD47-E764-7973-E94B68B4DFCB}"/>
              </a:ext>
            </a:extLst>
          </p:cNvPr>
          <p:cNvSpPr>
            <a:spLocks noGrp="1"/>
          </p:cNvSpPr>
          <p:nvPr>
            <p:ph type="sldNum" sz="quarter" idx="12"/>
          </p:nvPr>
        </p:nvSpPr>
        <p:spPr/>
        <p:txBody>
          <a:bodyPr/>
          <a:lstStyle/>
          <a:p>
            <a:pPr>
              <a:defRPr/>
            </a:pPr>
            <a:fld id="{E4AEFFE7-BD29-4D90-ABB0-51CD38142BF4}" type="slidenum">
              <a:rPr lang="en-GB" smtClean="0"/>
              <a:pPr>
                <a:defRPr/>
              </a:pPr>
              <a:t>17</a:t>
            </a:fld>
            <a:endParaRPr lang="en-GB"/>
          </a:p>
        </p:txBody>
      </p:sp>
      <p:pic>
        <p:nvPicPr>
          <p:cNvPr id="3" name="Picture 2">
            <a:extLst>
              <a:ext uri="{FF2B5EF4-FFF2-40B4-BE49-F238E27FC236}">
                <a16:creationId xmlns:a16="http://schemas.microsoft.com/office/drawing/2014/main" id="{5C493974-1D60-844C-5253-E523ED58A88C}"/>
              </a:ext>
            </a:extLst>
          </p:cNvPr>
          <p:cNvPicPr>
            <a:picLocks noChangeAspect="1"/>
          </p:cNvPicPr>
          <p:nvPr/>
        </p:nvPicPr>
        <p:blipFill>
          <a:blip r:embed="rId2"/>
          <a:stretch>
            <a:fillRect/>
          </a:stretch>
        </p:blipFill>
        <p:spPr>
          <a:xfrm>
            <a:off x="302186" y="2454274"/>
            <a:ext cx="2810267" cy="2591162"/>
          </a:xfrm>
          <a:prstGeom prst="rect">
            <a:avLst/>
          </a:prstGeom>
        </p:spPr>
      </p:pic>
      <p:pic>
        <p:nvPicPr>
          <p:cNvPr id="8" name="Picture 7">
            <a:extLst>
              <a:ext uri="{FF2B5EF4-FFF2-40B4-BE49-F238E27FC236}">
                <a16:creationId xmlns:a16="http://schemas.microsoft.com/office/drawing/2014/main" id="{A2B1C553-0017-04F8-62C8-E7E65A73DB48}"/>
              </a:ext>
            </a:extLst>
          </p:cNvPr>
          <p:cNvPicPr>
            <a:picLocks noChangeAspect="1"/>
          </p:cNvPicPr>
          <p:nvPr/>
        </p:nvPicPr>
        <p:blipFill>
          <a:blip r:embed="rId3"/>
          <a:stretch>
            <a:fillRect/>
          </a:stretch>
        </p:blipFill>
        <p:spPr>
          <a:xfrm>
            <a:off x="3896622" y="1084125"/>
            <a:ext cx="4269854" cy="4564835"/>
          </a:xfrm>
          <a:prstGeom prst="rect">
            <a:avLst/>
          </a:prstGeom>
        </p:spPr>
      </p:pic>
      <p:pic>
        <p:nvPicPr>
          <p:cNvPr id="10" name="Picture 9">
            <a:extLst>
              <a:ext uri="{FF2B5EF4-FFF2-40B4-BE49-F238E27FC236}">
                <a16:creationId xmlns:a16="http://schemas.microsoft.com/office/drawing/2014/main" id="{C2E785E3-7827-D396-1A48-5F79697EC30F}"/>
              </a:ext>
            </a:extLst>
          </p:cNvPr>
          <p:cNvPicPr>
            <a:picLocks noChangeAspect="1"/>
          </p:cNvPicPr>
          <p:nvPr/>
        </p:nvPicPr>
        <p:blipFill>
          <a:blip r:embed="rId4"/>
          <a:stretch>
            <a:fillRect/>
          </a:stretch>
        </p:blipFill>
        <p:spPr>
          <a:xfrm>
            <a:off x="5380047" y="5170710"/>
            <a:ext cx="2543530" cy="1352739"/>
          </a:xfrm>
          <a:prstGeom prst="rect">
            <a:avLst/>
          </a:prstGeom>
        </p:spPr>
      </p:pic>
    </p:spTree>
    <p:extLst>
      <p:ext uri="{BB962C8B-B14F-4D97-AF65-F5344CB8AC3E}">
        <p14:creationId xmlns:p14="http://schemas.microsoft.com/office/powerpoint/2010/main" val="191542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2353-CF96-D06F-1078-6F84BE0077A5}"/>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2097432D-4C20-59D5-4A40-D52693B40AEB}"/>
              </a:ext>
            </a:extLst>
          </p:cNvPr>
          <p:cNvSpPr>
            <a:spLocks noGrp="1" noChangeArrowheads="1"/>
          </p:cNvSpPr>
          <p:nvPr>
            <p:ph type="title"/>
          </p:nvPr>
        </p:nvSpPr>
        <p:spPr>
          <a:xfrm>
            <a:off x="302188" y="265642"/>
            <a:ext cx="8229600" cy="1094316"/>
          </a:xfrm>
        </p:spPr>
        <p:txBody>
          <a:bodyPr/>
          <a:lstStyle/>
          <a:p>
            <a:pPr>
              <a:defRPr/>
            </a:pPr>
            <a:r>
              <a:rPr lang="en-US" sz="4267" u="sng" dirty="0"/>
              <a:t>Worktop Jointing </a:t>
            </a:r>
            <a:endParaRPr lang="en-GB" sz="4267" u="sng" dirty="0"/>
          </a:p>
        </p:txBody>
      </p:sp>
      <p:sp>
        <p:nvSpPr>
          <p:cNvPr id="7171" name="Rectangle 3">
            <a:extLst>
              <a:ext uri="{FF2B5EF4-FFF2-40B4-BE49-F238E27FC236}">
                <a16:creationId xmlns:a16="http://schemas.microsoft.com/office/drawing/2014/main" id="{5E39633D-1280-BD43-CD11-9F1682FE831A}"/>
              </a:ext>
            </a:extLst>
          </p:cNvPr>
          <p:cNvSpPr>
            <a:spLocks noGrp="1" noChangeArrowheads="1"/>
          </p:cNvSpPr>
          <p:nvPr>
            <p:ph idx="1"/>
          </p:nvPr>
        </p:nvSpPr>
        <p:spPr>
          <a:xfrm>
            <a:off x="852055" y="5498042"/>
            <a:ext cx="7864288" cy="902523"/>
          </a:xfrm>
        </p:spPr>
        <p:txBody>
          <a:bodyPr>
            <a:normAutofit/>
          </a:bodyPr>
          <a:lstStyle/>
          <a:p>
            <a:pPr marL="85725" indent="0" eaLnBrk="1" hangingPunct="1">
              <a:buNone/>
            </a:pPr>
            <a:r>
              <a:rPr lang="en-IE" sz="2000" dirty="0">
                <a:hlinkClick r:id="rId3"/>
              </a:rPr>
              <a:t>https://youtu.be/Ux3EZhhYdZo?si=D8MwvVpDc9Lq1gJF</a:t>
            </a:r>
            <a:endParaRPr lang="en-IE" sz="2000" dirty="0"/>
          </a:p>
          <a:p>
            <a:pPr marL="85725" indent="0" eaLnBrk="1" hangingPunct="1">
              <a:buNone/>
            </a:pPr>
            <a:r>
              <a:rPr lang="en-IE" sz="2000" dirty="0"/>
              <a:t>Cut a worktop joint (3.27Mins) </a:t>
            </a: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A0C084AF-EBC4-1C63-5A8E-2A7CC9A5F94E}"/>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EA6000D5-BC27-A8E5-596F-EF70525D779A}"/>
              </a:ext>
            </a:extLst>
          </p:cNvPr>
          <p:cNvSpPr>
            <a:spLocks noGrp="1"/>
          </p:cNvSpPr>
          <p:nvPr>
            <p:ph type="sldNum" sz="quarter" idx="12"/>
          </p:nvPr>
        </p:nvSpPr>
        <p:spPr/>
        <p:txBody>
          <a:bodyPr/>
          <a:lstStyle/>
          <a:p>
            <a:pPr>
              <a:defRPr/>
            </a:pPr>
            <a:fld id="{E4AEFFE7-BD29-4D90-ABB0-51CD38142BF4}" type="slidenum">
              <a:rPr lang="en-GB" smtClean="0"/>
              <a:pPr>
                <a:defRPr/>
              </a:pPr>
              <a:t>18</a:t>
            </a:fld>
            <a:endParaRPr lang="en-GB"/>
          </a:p>
        </p:txBody>
      </p:sp>
      <p:pic>
        <p:nvPicPr>
          <p:cNvPr id="2" name="Online Media 1" title="Cut a worktop joint">
            <a:hlinkClick r:id="" action="ppaction://media"/>
            <a:extLst>
              <a:ext uri="{FF2B5EF4-FFF2-40B4-BE49-F238E27FC236}">
                <a16:creationId xmlns:a16="http://schemas.microsoft.com/office/drawing/2014/main" id="{D9B4F3B5-87FE-17B7-4FE5-E34C866BAF17}"/>
              </a:ext>
            </a:extLst>
          </p:cNvPr>
          <p:cNvPicPr>
            <a:picLocks noRot="1" noChangeAspect="1"/>
          </p:cNvPicPr>
          <p:nvPr>
            <a:videoFile r:link="rId1"/>
          </p:nvPr>
        </p:nvPicPr>
        <p:blipFill>
          <a:blip r:embed="rId4"/>
          <a:stretch>
            <a:fillRect/>
          </a:stretch>
        </p:blipFill>
        <p:spPr>
          <a:xfrm>
            <a:off x="852055" y="1359958"/>
            <a:ext cx="6936470" cy="3918624"/>
          </a:xfrm>
          <a:prstGeom prst="rect">
            <a:avLst/>
          </a:prstGeom>
        </p:spPr>
      </p:pic>
    </p:spTree>
    <p:extLst>
      <p:ext uri="{BB962C8B-B14F-4D97-AF65-F5344CB8AC3E}">
        <p14:creationId xmlns:p14="http://schemas.microsoft.com/office/powerpoint/2010/main" val="28407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39C3-5E84-1A3D-4A3F-EACE6A83F37C}"/>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9646F8D0-C9CC-2B46-EE77-D39549CB477C}"/>
              </a:ext>
            </a:extLst>
          </p:cNvPr>
          <p:cNvSpPr>
            <a:spLocks noGrp="1" noChangeArrowheads="1"/>
          </p:cNvSpPr>
          <p:nvPr>
            <p:ph type="title"/>
          </p:nvPr>
        </p:nvSpPr>
        <p:spPr>
          <a:xfrm>
            <a:off x="302188" y="265642"/>
            <a:ext cx="8229600" cy="1094316"/>
          </a:xfrm>
        </p:spPr>
        <p:txBody>
          <a:bodyPr/>
          <a:lstStyle/>
          <a:p>
            <a:pPr>
              <a:defRPr/>
            </a:pPr>
            <a:r>
              <a:rPr lang="en-GB" sz="4267" u="sng"/>
              <a:t>Revision Questions </a:t>
            </a:r>
            <a:endParaRPr lang="en-GB" sz="4267" u="sng" dirty="0"/>
          </a:p>
        </p:txBody>
      </p:sp>
      <p:sp>
        <p:nvSpPr>
          <p:cNvPr id="7171" name="Rectangle 3">
            <a:extLst>
              <a:ext uri="{FF2B5EF4-FFF2-40B4-BE49-F238E27FC236}">
                <a16:creationId xmlns:a16="http://schemas.microsoft.com/office/drawing/2014/main" id="{A7BF76B8-B0E0-E0F0-FE1B-38F079C843A2}"/>
              </a:ext>
            </a:extLst>
          </p:cNvPr>
          <p:cNvSpPr>
            <a:spLocks noGrp="1" noChangeArrowheads="1"/>
          </p:cNvSpPr>
          <p:nvPr>
            <p:ph idx="1"/>
          </p:nvPr>
        </p:nvSpPr>
        <p:spPr>
          <a:xfrm>
            <a:off x="190568" y="1289896"/>
            <a:ext cx="8229600" cy="9114367"/>
          </a:xfrm>
        </p:spPr>
        <p:txBody>
          <a:bodyPr/>
          <a:lstStyle/>
          <a:p>
            <a:r>
              <a:rPr lang="en-GB" sz="2400" dirty="0"/>
              <a:t>Test yourself </a:t>
            </a:r>
          </a:p>
          <a:p>
            <a:r>
              <a:rPr lang="en-GB" sz="2400" dirty="0"/>
              <a:t>Click the </a:t>
            </a:r>
            <a:r>
              <a:rPr lang="en-GB" sz="2400" dirty="0">
                <a:hlinkClick r:id="rId2"/>
              </a:rPr>
              <a:t>link </a:t>
            </a:r>
            <a:r>
              <a:rPr lang="en-GB" sz="2400" dirty="0"/>
              <a:t>or scan the OR code below. </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Once you have finished the test click submit and compare your answers to the model answers.  </a:t>
            </a:r>
          </a:p>
        </p:txBody>
      </p:sp>
      <p:sp>
        <p:nvSpPr>
          <p:cNvPr id="7172" name="Footer Placeholder 1">
            <a:extLst>
              <a:ext uri="{FF2B5EF4-FFF2-40B4-BE49-F238E27FC236}">
                <a16:creationId xmlns:a16="http://schemas.microsoft.com/office/drawing/2014/main" id="{96BDEAD9-0CE2-99EA-46CC-32056F03CE08}"/>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7513A1B7-FBC3-7359-101A-783DE6B093A6}"/>
              </a:ext>
            </a:extLst>
          </p:cNvPr>
          <p:cNvSpPr>
            <a:spLocks noGrp="1"/>
          </p:cNvSpPr>
          <p:nvPr>
            <p:ph type="sldNum" sz="quarter" idx="12"/>
          </p:nvPr>
        </p:nvSpPr>
        <p:spPr/>
        <p:txBody>
          <a:bodyPr/>
          <a:lstStyle/>
          <a:p>
            <a:pPr>
              <a:defRPr/>
            </a:pPr>
            <a:fld id="{E4AEFFE7-BD29-4D90-ABB0-51CD38142BF4}" type="slidenum">
              <a:rPr lang="en-GB" smtClean="0"/>
              <a:pPr>
                <a:defRPr/>
              </a:pPr>
              <a:t>19</a:t>
            </a:fld>
            <a:endParaRPr lang="en-GB"/>
          </a:p>
        </p:txBody>
      </p:sp>
      <p:pic>
        <p:nvPicPr>
          <p:cNvPr id="2" name="Picture 1" descr="A qr code on a white background&#10;&#10;AI-generated content may be incorrect.">
            <a:extLst>
              <a:ext uri="{FF2B5EF4-FFF2-40B4-BE49-F238E27FC236}">
                <a16:creationId xmlns:a16="http://schemas.microsoft.com/office/drawing/2014/main" id="{068403B0-63B4-050A-0586-1626BAE6EB59}"/>
              </a:ext>
            </a:extLst>
          </p:cNvPr>
          <p:cNvPicPr>
            <a:picLocks noChangeAspect="1"/>
          </p:cNvPicPr>
          <p:nvPr/>
        </p:nvPicPr>
        <p:blipFill>
          <a:blip r:embed="rId3"/>
          <a:stretch>
            <a:fillRect/>
          </a:stretch>
        </p:blipFill>
        <p:spPr>
          <a:xfrm>
            <a:off x="2312894" y="2281111"/>
            <a:ext cx="3316175" cy="3367849"/>
          </a:xfrm>
          <a:prstGeom prst="rect">
            <a:avLst/>
          </a:prstGeom>
        </p:spPr>
      </p:pic>
    </p:spTree>
    <p:extLst>
      <p:ext uri="{BB962C8B-B14F-4D97-AF65-F5344CB8AC3E}">
        <p14:creationId xmlns:p14="http://schemas.microsoft.com/office/powerpoint/2010/main" val="102741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2188" y="265642"/>
            <a:ext cx="8229600" cy="1094316"/>
          </a:xfrm>
        </p:spPr>
        <p:txBody>
          <a:bodyPr/>
          <a:lstStyle/>
          <a:p>
            <a:pPr>
              <a:defRPr/>
            </a:pPr>
            <a:r>
              <a:rPr lang="en-US" sz="4267" u="sng" dirty="0"/>
              <a:t>Post-Forming </a:t>
            </a:r>
            <a:endParaRPr lang="en-GB" sz="4267" u="sng" dirty="0"/>
          </a:p>
        </p:txBody>
      </p:sp>
      <p:sp>
        <p:nvSpPr>
          <p:cNvPr id="7171" name="Rectangle 3"/>
          <p:cNvSpPr>
            <a:spLocks noGrp="1" noChangeArrowheads="1"/>
          </p:cNvSpPr>
          <p:nvPr>
            <p:ph idx="1"/>
          </p:nvPr>
        </p:nvSpPr>
        <p:spPr>
          <a:xfrm>
            <a:off x="302188" y="1359958"/>
            <a:ext cx="3747298" cy="5232400"/>
          </a:xfrm>
        </p:spPr>
        <p:txBody>
          <a:bodyPr>
            <a:normAutofit/>
          </a:bodyPr>
          <a:lstStyle/>
          <a:p>
            <a:pPr eaLnBrk="1" hangingPunct="1"/>
            <a:r>
              <a:rPr lang="en-GB" sz="2400" dirty="0">
                <a:solidFill>
                  <a:srgbClr val="00B0F0"/>
                </a:solidFill>
              </a:rPr>
              <a:t>What is Postforming? </a:t>
            </a:r>
          </a:p>
          <a:p>
            <a:pPr eaLnBrk="1" hangingPunct="1"/>
            <a:r>
              <a:rPr lang="en-US" sz="2400" dirty="0"/>
              <a:t>Post forming is bending a flat sheet of laminate over a defined shape using a wiping action, heat and even constant pressure.</a:t>
            </a:r>
          </a:p>
          <a:p>
            <a:pPr eaLnBrk="1" hangingPunct="1"/>
            <a:r>
              <a:rPr lang="en-US" sz="2400" dirty="0"/>
              <a:t>The temperature must be monitored so that it does not exceed</a:t>
            </a:r>
            <a:r>
              <a:rPr lang="en-IE" sz="2400" dirty="0"/>
              <a:t>163°C or surface damage will occur to the laminate such as blistering and discolouration.</a:t>
            </a:r>
            <a:endParaRPr lang="en-GB" sz="3200" dirty="0"/>
          </a:p>
          <a:p>
            <a:pPr eaLnBrk="1" hangingPunct="1"/>
            <a:endParaRPr lang="en-GB" sz="3200" dirty="0"/>
          </a:p>
          <a:p>
            <a:pPr eaLnBrk="1" hangingPunct="1">
              <a:buFont typeface="Wingdings 2" pitchFamily="18" charset="2"/>
              <a:buNone/>
            </a:pPr>
            <a:endParaRPr lang="en-GB" sz="3200" dirty="0"/>
          </a:p>
        </p:txBody>
      </p:sp>
      <p:sp>
        <p:nvSpPr>
          <p:cNvPr id="7172" name="Footer Placeholder 1"/>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2</a:t>
            </a:fld>
            <a:endParaRPr lang="en-GB"/>
          </a:p>
        </p:txBody>
      </p:sp>
      <p:pic>
        <p:nvPicPr>
          <p:cNvPr id="2" name="Picture 2">
            <a:hlinkClick r:id="rId2"/>
            <a:extLst>
              <a:ext uri="{FF2B5EF4-FFF2-40B4-BE49-F238E27FC236}">
                <a16:creationId xmlns:a16="http://schemas.microsoft.com/office/drawing/2014/main" id="{BB2E5814-CD85-5807-1DF3-7EACB3C5D7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21"/>
          <a:stretch/>
        </p:blipFill>
        <p:spPr bwMode="auto">
          <a:xfrm>
            <a:off x="4049486" y="1359958"/>
            <a:ext cx="4200653" cy="4568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272EA0-ED77-E9D2-B87C-6233062155EA}"/>
              </a:ext>
            </a:extLst>
          </p:cNvPr>
          <p:cNvSpPr txBox="1"/>
          <p:nvPr/>
        </p:nvSpPr>
        <p:spPr>
          <a:xfrm>
            <a:off x="4049486" y="6045200"/>
            <a:ext cx="4027513" cy="646331"/>
          </a:xfrm>
          <a:prstGeom prst="rect">
            <a:avLst/>
          </a:prstGeom>
          <a:noFill/>
        </p:spPr>
        <p:txBody>
          <a:bodyPr wrap="none" rtlCol="0">
            <a:spAutoFit/>
          </a:bodyPr>
          <a:lstStyle/>
          <a:p>
            <a:r>
              <a:rPr lang="en-GB" dirty="0"/>
              <a:t>Image</a:t>
            </a:r>
            <a:r>
              <a:rPr lang="en-GB" sz="1800" dirty="0"/>
              <a:t> obtained from </a:t>
            </a:r>
            <a:r>
              <a:rPr lang="en-GB" sz="1800" dirty="0">
                <a:hlinkClick r:id="rId2"/>
              </a:rPr>
              <a:t>Sydney Benchtops</a:t>
            </a:r>
            <a:endParaRPr lang="en-GB" sz="1800" dirty="0"/>
          </a:p>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6CD0-F43F-C038-3272-B4291E9D5666}"/>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2A4FE917-3608-0A8C-36EA-19F80E249F0B}"/>
              </a:ext>
            </a:extLst>
          </p:cNvPr>
          <p:cNvSpPr>
            <a:spLocks noGrp="1" noChangeArrowheads="1"/>
          </p:cNvSpPr>
          <p:nvPr>
            <p:ph type="title"/>
          </p:nvPr>
        </p:nvSpPr>
        <p:spPr>
          <a:xfrm>
            <a:off x="302188" y="265642"/>
            <a:ext cx="8229600" cy="1094316"/>
          </a:xfrm>
        </p:spPr>
        <p:txBody>
          <a:bodyPr/>
          <a:lstStyle/>
          <a:p>
            <a:pPr>
              <a:defRPr/>
            </a:pPr>
            <a:r>
              <a:rPr lang="en-US" sz="4267" u="sng" dirty="0"/>
              <a:t>Post-Formed Edges  </a:t>
            </a:r>
            <a:endParaRPr lang="en-GB" sz="4267" u="sng" dirty="0"/>
          </a:p>
        </p:txBody>
      </p:sp>
      <p:sp>
        <p:nvSpPr>
          <p:cNvPr id="7171" name="Rectangle 3">
            <a:extLst>
              <a:ext uri="{FF2B5EF4-FFF2-40B4-BE49-F238E27FC236}">
                <a16:creationId xmlns:a16="http://schemas.microsoft.com/office/drawing/2014/main" id="{6938509D-9765-DD81-B34E-D694A6BC1391}"/>
              </a:ext>
            </a:extLst>
          </p:cNvPr>
          <p:cNvSpPr>
            <a:spLocks noGrp="1" noChangeArrowheads="1"/>
          </p:cNvSpPr>
          <p:nvPr>
            <p:ph idx="1"/>
          </p:nvPr>
        </p:nvSpPr>
        <p:spPr>
          <a:xfrm>
            <a:off x="302187" y="1359958"/>
            <a:ext cx="7626623" cy="5232400"/>
          </a:xfrm>
        </p:spPr>
        <p:txBody>
          <a:bodyPr>
            <a:normAutofit/>
          </a:bodyPr>
          <a:lstStyle/>
          <a:p>
            <a:pPr eaLnBrk="1" hangingPunct="1"/>
            <a:r>
              <a:rPr lang="en-GB" sz="2400" dirty="0"/>
              <a:t>Can you give me an example of a </a:t>
            </a:r>
            <a:r>
              <a:rPr lang="en-GB" sz="2400"/>
              <a:t>Post-Formed edge joint? </a:t>
            </a:r>
            <a:endParaRPr lang="en-GB" sz="2400" dirty="0"/>
          </a:p>
          <a:p>
            <a:pPr eaLnBrk="1" hangingPunct="1"/>
            <a:r>
              <a:rPr lang="en-US" sz="2400" dirty="0">
                <a:solidFill>
                  <a:schemeClr val="accent2"/>
                </a:solidFill>
              </a:rPr>
              <a:t>Why use curved surfaces?</a:t>
            </a:r>
            <a:r>
              <a:rPr lang="en-US" sz="2400" dirty="0"/>
              <a:t> </a:t>
            </a:r>
          </a:p>
          <a:p>
            <a:pPr eaLnBrk="1" hangingPunct="1"/>
            <a:r>
              <a:rPr lang="en-US" sz="2400" dirty="0"/>
              <a:t>Curved surfaces are less 				                    harsh than sharp edges and				             can reduce the appearance					      of thicker boards like on 					      Kitchen Worktops.</a:t>
            </a:r>
          </a:p>
          <a:p>
            <a:r>
              <a:rPr lang="en-US" sz="2400" dirty="0">
                <a:solidFill>
                  <a:srgbClr val="00B0F0"/>
                </a:solidFill>
              </a:rPr>
              <a:t>Where can post-formed 					     Laminate be used?</a:t>
            </a:r>
          </a:p>
          <a:p>
            <a:r>
              <a:rPr lang="en-US" sz="2400" dirty="0">
                <a:solidFill>
                  <a:prstClr val="black"/>
                </a:solidFill>
              </a:rPr>
              <a:t>Post-formed Laminate can be	            	                     used on internal and external 				        angles gives one continuous surface.</a:t>
            </a:r>
            <a:endParaRPr lang="en-US" sz="2400" dirty="0">
              <a:solidFill>
                <a:srgbClr val="00B0F0"/>
              </a:solidFill>
            </a:endParaRPr>
          </a:p>
          <a:p>
            <a:pPr eaLnBrk="1" hangingPunct="1"/>
            <a:endParaRPr lang="en-US" sz="24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8B7D9B1C-C8FF-C666-E73D-AC609E52C94C}"/>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331A8292-865A-74D1-2BE3-B49BEF8B2BC9}"/>
              </a:ext>
            </a:extLst>
          </p:cNvPr>
          <p:cNvSpPr>
            <a:spLocks noGrp="1"/>
          </p:cNvSpPr>
          <p:nvPr>
            <p:ph type="sldNum" sz="quarter" idx="12"/>
          </p:nvPr>
        </p:nvSpPr>
        <p:spPr/>
        <p:txBody>
          <a:bodyPr/>
          <a:lstStyle/>
          <a:p>
            <a:pPr>
              <a:defRPr/>
            </a:pPr>
            <a:fld id="{E4AEFFE7-BD29-4D90-ABB0-51CD38142BF4}" type="slidenum">
              <a:rPr lang="en-GB" smtClean="0"/>
              <a:pPr>
                <a:defRPr/>
              </a:pPr>
              <a:t>3</a:t>
            </a:fld>
            <a:endParaRPr lang="en-GB"/>
          </a:p>
        </p:txBody>
      </p:sp>
      <p:pic>
        <p:nvPicPr>
          <p:cNvPr id="4" name="Picture 8" descr="14-01-2008 15;37;04">
            <a:extLst>
              <a:ext uri="{FF2B5EF4-FFF2-40B4-BE49-F238E27FC236}">
                <a16:creationId xmlns:a16="http://schemas.microsoft.com/office/drawing/2014/main" id="{74D81B41-4878-5385-3FD3-DF1B53341C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4825" b="1808"/>
          <a:stretch/>
        </p:blipFill>
        <p:spPr>
          <a:xfrm>
            <a:off x="4416988" y="1825518"/>
            <a:ext cx="3980784" cy="3357881"/>
          </a:xfrm>
          <a:prstGeom prst="rect">
            <a:avLst/>
          </a:prstGeom>
          <a:noFill/>
        </p:spPr>
      </p:pic>
    </p:spTree>
    <p:extLst>
      <p:ext uri="{BB962C8B-B14F-4D97-AF65-F5344CB8AC3E}">
        <p14:creationId xmlns:p14="http://schemas.microsoft.com/office/powerpoint/2010/main" val="11408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Effect transition="in" filter="fade">
                                      <p:cBhvr>
                                        <p:cTn id="19" dur="1000"/>
                                        <p:tgtEl>
                                          <p:spTgt spid="7171">
                                            <p:txEl>
                                              <p:pRg st="1" end="1"/>
                                            </p:txEl>
                                          </p:spTgt>
                                        </p:tgtEl>
                                      </p:cBhvr>
                                    </p:animEffect>
                                    <p:anim calcmode="lin" valueType="num">
                                      <p:cBhvr>
                                        <p:cTn id="20"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2" end="2"/>
                                            </p:txEl>
                                          </p:spTgt>
                                        </p:tgtEl>
                                        <p:attrNameLst>
                                          <p:attrName>style.visibility</p:attrName>
                                        </p:attrNameLst>
                                      </p:cBhvr>
                                      <p:to>
                                        <p:strVal val="visible"/>
                                      </p:to>
                                    </p:set>
                                    <p:animEffect transition="in" filter="fade">
                                      <p:cBhvr>
                                        <p:cTn id="26" dur="1000"/>
                                        <p:tgtEl>
                                          <p:spTgt spid="7171">
                                            <p:txEl>
                                              <p:pRg st="2" end="2"/>
                                            </p:txEl>
                                          </p:spTgt>
                                        </p:tgtEl>
                                      </p:cBhvr>
                                    </p:animEffect>
                                    <p:anim calcmode="lin" valueType="num">
                                      <p:cBhvr>
                                        <p:cTn id="27"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3" end="3"/>
                                            </p:txEl>
                                          </p:spTgt>
                                        </p:tgtEl>
                                        <p:attrNameLst>
                                          <p:attrName>style.visibility</p:attrName>
                                        </p:attrNameLst>
                                      </p:cBhvr>
                                      <p:to>
                                        <p:strVal val="visible"/>
                                      </p:to>
                                    </p:set>
                                    <p:animEffect transition="in" filter="fade">
                                      <p:cBhvr>
                                        <p:cTn id="33" dur="1000"/>
                                        <p:tgtEl>
                                          <p:spTgt spid="7171">
                                            <p:txEl>
                                              <p:pRg st="3" end="3"/>
                                            </p:txEl>
                                          </p:spTgt>
                                        </p:tgtEl>
                                      </p:cBhvr>
                                    </p:animEffect>
                                    <p:anim calcmode="lin" valueType="num">
                                      <p:cBhvr>
                                        <p:cTn id="34"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171">
                                            <p:txEl>
                                              <p:pRg st="4" end="4"/>
                                            </p:txEl>
                                          </p:spTgt>
                                        </p:tgtEl>
                                        <p:attrNameLst>
                                          <p:attrName>style.visibility</p:attrName>
                                        </p:attrNameLst>
                                      </p:cBhvr>
                                      <p:to>
                                        <p:strVal val="visible"/>
                                      </p:to>
                                    </p:set>
                                    <p:animEffect transition="in" filter="fade">
                                      <p:cBhvr>
                                        <p:cTn id="40" dur="1000"/>
                                        <p:tgtEl>
                                          <p:spTgt spid="7171">
                                            <p:txEl>
                                              <p:pRg st="4" end="4"/>
                                            </p:txEl>
                                          </p:spTgt>
                                        </p:tgtEl>
                                      </p:cBhvr>
                                    </p:animEffect>
                                    <p:anim calcmode="lin" valueType="num">
                                      <p:cBhvr>
                                        <p:cTn id="41"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FEB7-3AD2-76E8-DB73-4BDB463C4E4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BAF1E3FC-FB31-66A1-9B47-A0450222B66A}"/>
              </a:ext>
            </a:extLst>
          </p:cNvPr>
          <p:cNvSpPr>
            <a:spLocks noGrp="1" noChangeArrowheads="1"/>
          </p:cNvSpPr>
          <p:nvPr>
            <p:ph type="title"/>
          </p:nvPr>
        </p:nvSpPr>
        <p:spPr>
          <a:xfrm>
            <a:off x="302188" y="265642"/>
            <a:ext cx="8229600" cy="1094316"/>
          </a:xfrm>
        </p:spPr>
        <p:txBody>
          <a:bodyPr/>
          <a:lstStyle/>
          <a:p>
            <a:pPr>
              <a:defRPr/>
            </a:pPr>
            <a:r>
              <a:rPr lang="en-US" sz="4267" u="sng" dirty="0"/>
              <a:t>Post-Formed Edges  </a:t>
            </a:r>
            <a:endParaRPr lang="en-GB" sz="4267" u="sng" dirty="0"/>
          </a:p>
        </p:txBody>
      </p:sp>
      <p:sp>
        <p:nvSpPr>
          <p:cNvPr id="7171" name="Rectangle 3">
            <a:extLst>
              <a:ext uri="{FF2B5EF4-FFF2-40B4-BE49-F238E27FC236}">
                <a16:creationId xmlns:a16="http://schemas.microsoft.com/office/drawing/2014/main" id="{F62C5FC5-9DCE-D4FF-4F47-D4EE7E64052B}"/>
              </a:ext>
            </a:extLst>
          </p:cNvPr>
          <p:cNvSpPr>
            <a:spLocks noGrp="1" noChangeArrowheads="1"/>
          </p:cNvSpPr>
          <p:nvPr>
            <p:ph idx="1"/>
          </p:nvPr>
        </p:nvSpPr>
        <p:spPr>
          <a:xfrm>
            <a:off x="302187" y="1359958"/>
            <a:ext cx="7626623" cy="5232400"/>
          </a:xfrm>
        </p:spPr>
        <p:txBody>
          <a:bodyPr>
            <a:normAutofit/>
          </a:bodyPr>
          <a:lstStyle/>
          <a:p>
            <a:r>
              <a:rPr lang="en-US" sz="2400" dirty="0">
                <a:solidFill>
                  <a:srgbClr val="00B0F0"/>
                </a:solidFill>
              </a:rPr>
              <a:t>What is the advantage of one continuous surface?</a:t>
            </a:r>
          </a:p>
          <a:p>
            <a:r>
              <a:rPr lang="en-US" sz="2400" dirty="0">
                <a:solidFill>
                  <a:prstClr val="black"/>
                </a:solidFill>
              </a:rPr>
              <a:t>Post-formed Laminate can provide a continuous shape and at the same time eliminate joints in which dirt and water can gather. </a:t>
            </a:r>
          </a:p>
          <a:p>
            <a:r>
              <a:rPr lang="en-US" sz="2400" dirty="0">
                <a:solidFill>
                  <a:prstClr val="black"/>
                </a:solidFill>
              </a:rPr>
              <a:t>Ideal for counters that will be in wet conditions and are subjected to lots of use, like bathrooms and kitchens of public places, e.g. double rounding and up stands are used on worktops and counters in Deli bars, Public Washrooms etc.</a:t>
            </a:r>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BB7691B2-16C3-7BF0-91A8-786EA8FB9EFE}"/>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BF08E084-8C8E-3D44-4B59-573BE1BB1E3A}"/>
              </a:ext>
            </a:extLst>
          </p:cNvPr>
          <p:cNvSpPr>
            <a:spLocks noGrp="1"/>
          </p:cNvSpPr>
          <p:nvPr>
            <p:ph type="sldNum" sz="quarter" idx="12"/>
          </p:nvPr>
        </p:nvSpPr>
        <p:spPr/>
        <p:txBody>
          <a:bodyPr/>
          <a:lstStyle/>
          <a:p>
            <a:pPr>
              <a:defRPr/>
            </a:pPr>
            <a:fld id="{E4AEFFE7-BD29-4D90-ABB0-51CD38142BF4}" type="slidenum">
              <a:rPr lang="en-GB" smtClean="0"/>
              <a:pPr>
                <a:defRPr/>
              </a:pPr>
              <a:t>4</a:t>
            </a:fld>
            <a:endParaRPr lang="en-GB"/>
          </a:p>
        </p:txBody>
      </p:sp>
      <p:pic>
        <p:nvPicPr>
          <p:cNvPr id="2" name="Picture 11" descr="kitchen_styles_countertops_plastic_clip_image004">
            <a:extLst>
              <a:ext uri="{FF2B5EF4-FFF2-40B4-BE49-F238E27FC236}">
                <a16:creationId xmlns:a16="http://schemas.microsoft.com/office/drawing/2014/main" id="{8F75D4A4-591D-0846-C1C7-E4AEA923B6CA}"/>
              </a:ext>
            </a:extLst>
          </p:cNvPr>
          <p:cNvPicPr>
            <a:picLocks noChangeAspect="1" noChangeArrowheads="1"/>
          </p:cNvPicPr>
          <p:nvPr/>
        </p:nvPicPr>
        <p:blipFill>
          <a:blip r:embed="rId2" cstate="print"/>
          <a:srcRect/>
          <a:stretch>
            <a:fillRect/>
          </a:stretch>
        </p:blipFill>
        <p:spPr>
          <a:xfrm>
            <a:off x="1090613" y="4845685"/>
            <a:ext cx="2592387" cy="1606550"/>
          </a:xfrm>
          <a:prstGeom prst="rect">
            <a:avLst/>
          </a:prstGeom>
          <a:noFill/>
        </p:spPr>
      </p:pic>
      <p:pic>
        <p:nvPicPr>
          <p:cNvPr id="3" name="Picture 12" descr="kitchen_styles_countertops_plastic_clip_image005">
            <a:extLst>
              <a:ext uri="{FF2B5EF4-FFF2-40B4-BE49-F238E27FC236}">
                <a16:creationId xmlns:a16="http://schemas.microsoft.com/office/drawing/2014/main" id="{E54C184A-CF4E-E6AB-2D76-08B49892B21F}"/>
              </a:ext>
            </a:extLst>
          </p:cNvPr>
          <p:cNvPicPr>
            <a:picLocks noChangeAspect="1" noChangeArrowheads="1"/>
          </p:cNvPicPr>
          <p:nvPr/>
        </p:nvPicPr>
        <p:blipFill>
          <a:blip r:embed="rId3" cstate="print"/>
          <a:srcRect/>
          <a:stretch>
            <a:fillRect/>
          </a:stretch>
        </p:blipFill>
        <p:spPr>
          <a:xfrm>
            <a:off x="4572000" y="4860232"/>
            <a:ext cx="2863516" cy="1592003"/>
          </a:xfrm>
          <a:prstGeom prst="rect">
            <a:avLst/>
          </a:prstGeom>
          <a:noFill/>
        </p:spPr>
      </p:pic>
    </p:spTree>
    <p:extLst>
      <p:ext uri="{BB962C8B-B14F-4D97-AF65-F5344CB8AC3E}">
        <p14:creationId xmlns:p14="http://schemas.microsoft.com/office/powerpoint/2010/main" val="5902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EF04-457F-1F62-9044-3EF4FE813370}"/>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36E0A079-543B-2504-960C-16504C0C7D9B}"/>
              </a:ext>
            </a:extLst>
          </p:cNvPr>
          <p:cNvSpPr>
            <a:spLocks noGrp="1" noChangeArrowheads="1"/>
          </p:cNvSpPr>
          <p:nvPr>
            <p:ph type="title"/>
          </p:nvPr>
        </p:nvSpPr>
        <p:spPr>
          <a:xfrm>
            <a:off x="302188" y="265642"/>
            <a:ext cx="8229600" cy="1094316"/>
          </a:xfrm>
        </p:spPr>
        <p:txBody>
          <a:bodyPr/>
          <a:lstStyle/>
          <a:p>
            <a:pPr>
              <a:defRPr/>
            </a:pPr>
            <a:r>
              <a:rPr lang="en-US" sz="4267" u="sng" dirty="0"/>
              <a:t>Post-Formed Edges  </a:t>
            </a:r>
            <a:endParaRPr lang="en-GB" sz="4267" u="sng" dirty="0"/>
          </a:p>
        </p:txBody>
      </p:sp>
      <p:sp>
        <p:nvSpPr>
          <p:cNvPr id="7171" name="Rectangle 3">
            <a:extLst>
              <a:ext uri="{FF2B5EF4-FFF2-40B4-BE49-F238E27FC236}">
                <a16:creationId xmlns:a16="http://schemas.microsoft.com/office/drawing/2014/main" id="{4879B837-DBAA-4D77-9BB4-34E3F0741E9B}"/>
              </a:ext>
            </a:extLst>
          </p:cNvPr>
          <p:cNvSpPr>
            <a:spLocks noGrp="1" noChangeArrowheads="1"/>
          </p:cNvSpPr>
          <p:nvPr>
            <p:ph idx="1"/>
          </p:nvPr>
        </p:nvSpPr>
        <p:spPr>
          <a:xfrm>
            <a:off x="302187" y="1359958"/>
            <a:ext cx="7626623" cy="5232400"/>
          </a:xfrm>
        </p:spPr>
        <p:txBody>
          <a:bodyPr>
            <a:normAutofit/>
          </a:bodyPr>
          <a:lstStyle/>
          <a:p>
            <a:r>
              <a:rPr lang="en-US" sz="2400" dirty="0">
                <a:solidFill>
                  <a:srgbClr val="00B0F0"/>
                </a:solidFill>
              </a:rPr>
              <a:t>When should you not use a post-formed upstand?</a:t>
            </a: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a:p>
            <a:pPr marL="85725" indent="0">
              <a:buNone/>
            </a:pPr>
            <a:r>
              <a:rPr lang="en-US" sz="2400" dirty="0"/>
              <a:t>           Behind a hob                  Behind a Belfast sink</a:t>
            </a:r>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3F0759D7-B80E-0FDD-3DE2-878EDD772962}"/>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CF01F165-AD5C-A077-9EA8-B285CFED94E6}"/>
              </a:ext>
            </a:extLst>
          </p:cNvPr>
          <p:cNvSpPr>
            <a:spLocks noGrp="1"/>
          </p:cNvSpPr>
          <p:nvPr>
            <p:ph type="sldNum" sz="quarter" idx="12"/>
          </p:nvPr>
        </p:nvSpPr>
        <p:spPr/>
        <p:txBody>
          <a:bodyPr/>
          <a:lstStyle/>
          <a:p>
            <a:pPr>
              <a:defRPr/>
            </a:pPr>
            <a:fld id="{E4AEFFE7-BD29-4D90-ABB0-51CD38142BF4}" type="slidenum">
              <a:rPr lang="en-GB" smtClean="0"/>
              <a:pPr>
                <a:defRPr/>
              </a:pPr>
              <a:t>5</a:t>
            </a:fld>
            <a:endParaRPr lang="en-GB"/>
          </a:p>
        </p:txBody>
      </p:sp>
      <p:pic>
        <p:nvPicPr>
          <p:cNvPr id="6" name="Picture 5">
            <a:extLst>
              <a:ext uri="{FF2B5EF4-FFF2-40B4-BE49-F238E27FC236}">
                <a16:creationId xmlns:a16="http://schemas.microsoft.com/office/drawing/2014/main" id="{A86F1BC7-F5E9-A54E-9034-3CC41B310517}"/>
              </a:ext>
            </a:extLst>
          </p:cNvPr>
          <p:cNvPicPr>
            <a:picLocks noChangeAspect="1"/>
          </p:cNvPicPr>
          <p:nvPr/>
        </p:nvPicPr>
        <p:blipFill>
          <a:blip r:embed="rId2"/>
          <a:stretch>
            <a:fillRect/>
          </a:stretch>
        </p:blipFill>
        <p:spPr>
          <a:xfrm>
            <a:off x="905784" y="1784272"/>
            <a:ext cx="2341986" cy="2931164"/>
          </a:xfrm>
          <a:prstGeom prst="rect">
            <a:avLst/>
          </a:prstGeom>
        </p:spPr>
      </p:pic>
      <p:pic>
        <p:nvPicPr>
          <p:cNvPr id="8" name="Picture 7">
            <a:extLst>
              <a:ext uri="{FF2B5EF4-FFF2-40B4-BE49-F238E27FC236}">
                <a16:creationId xmlns:a16="http://schemas.microsoft.com/office/drawing/2014/main" id="{B9A99077-E6BD-89B0-AC80-94E07CE745AE}"/>
              </a:ext>
            </a:extLst>
          </p:cNvPr>
          <p:cNvPicPr>
            <a:picLocks noChangeAspect="1"/>
          </p:cNvPicPr>
          <p:nvPr/>
        </p:nvPicPr>
        <p:blipFill>
          <a:blip r:embed="rId3"/>
          <a:stretch>
            <a:fillRect/>
          </a:stretch>
        </p:blipFill>
        <p:spPr>
          <a:xfrm>
            <a:off x="3565219" y="1784272"/>
            <a:ext cx="4200143" cy="2931164"/>
          </a:xfrm>
          <a:prstGeom prst="rect">
            <a:avLst/>
          </a:prstGeom>
        </p:spPr>
      </p:pic>
    </p:spTree>
    <p:extLst>
      <p:ext uri="{BB962C8B-B14F-4D97-AF65-F5344CB8AC3E}">
        <p14:creationId xmlns:p14="http://schemas.microsoft.com/office/powerpoint/2010/main" val="26516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0686-A1EF-887F-987A-0E0294EE6E1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D1AEE0B-1F1F-352A-F819-44B16BAC7363}"/>
              </a:ext>
            </a:extLst>
          </p:cNvPr>
          <p:cNvSpPr>
            <a:spLocks noGrp="1" noChangeArrowheads="1"/>
          </p:cNvSpPr>
          <p:nvPr>
            <p:ph type="title"/>
          </p:nvPr>
        </p:nvSpPr>
        <p:spPr>
          <a:xfrm>
            <a:off x="302188" y="265642"/>
            <a:ext cx="8229600" cy="1094316"/>
          </a:xfrm>
        </p:spPr>
        <p:txBody>
          <a:bodyPr/>
          <a:lstStyle/>
          <a:p>
            <a:pPr>
              <a:defRPr/>
            </a:pPr>
            <a:r>
              <a:rPr lang="en-US" sz="4267" u="sng" dirty="0"/>
              <a:t>Post –Formed </a:t>
            </a:r>
            <a:r>
              <a:rPr lang="en-US" sz="4267" u="sng" dirty="0" err="1"/>
              <a:t>Wortops</a:t>
            </a:r>
            <a:r>
              <a:rPr lang="en-US" sz="4267" u="sng" dirty="0"/>
              <a:t> </a:t>
            </a:r>
            <a:endParaRPr lang="en-GB" sz="4267" u="sng" dirty="0"/>
          </a:p>
        </p:txBody>
      </p:sp>
      <p:sp>
        <p:nvSpPr>
          <p:cNvPr id="7172" name="Footer Placeholder 1">
            <a:extLst>
              <a:ext uri="{FF2B5EF4-FFF2-40B4-BE49-F238E27FC236}">
                <a16:creationId xmlns:a16="http://schemas.microsoft.com/office/drawing/2014/main" id="{19342787-EE1D-F33C-3D15-31045C12AE8A}"/>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CE1E0559-63F2-E35C-AA57-A979EEB1612C}"/>
              </a:ext>
            </a:extLst>
          </p:cNvPr>
          <p:cNvSpPr>
            <a:spLocks noGrp="1"/>
          </p:cNvSpPr>
          <p:nvPr>
            <p:ph type="sldNum" sz="quarter" idx="12"/>
          </p:nvPr>
        </p:nvSpPr>
        <p:spPr/>
        <p:txBody>
          <a:bodyPr/>
          <a:lstStyle/>
          <a:p>
            <a:pPr>
              <a:defRPr/>
            </a:pPr>
            <a:fld id="{E4AEFFE7-BD29-4D90-ABB0-51CD38142BF4}" type="slidenum">
              <a:rPr lang="en-GB" smtClean="0"/>
              <a:pPr>
                <a:defRPr/>
              </a:pPr>
              <a:t>6</a:t>
            </a:fld>
            <a:endParaRPr lang="en-GB"/>
          </a:p>
        </p:txBody>
      </p:sp>
      <p:sp>
        <p:nvSpPr>
          <p:cNvPr id="7" name="TextBox 6">
            <a:extLst>
              <a:ext uri="{FF2B5EF4-FFF2-40B4-BE49-F238E27FC236}">
                <a16:creationId xmlns:a16="http://schemas.microsoft.com/office/drawing/2014/main" id="{498757FF-03D4-4FA0-8C65-73550A3E4135}"/>
              </a:ext>
            </a:extLst>
          </p:cNvPr>
          <p:cNvSpPr txBox="1"/>
          <p:nvPr/>
        </p:nvSpPr>
        <p:spPr>
          <a:xfrm>
            <a:off x="1482031" y="6045200"/>
            <a:ext cx="5397953" cy="646331"/>
          </a:xfrm>
          <a:prstGeom prst="rect">
            <a:avLst/>
          </a:prstGeom>
          <a:noFill/>
        </p:spPr>
        <p:txBody>
          <a:bodyPr wrap="none" rtlCol="0">
            <a:spAutoFit/>
          </a:bodyPr>
          <a:lstStyle/>
          <a:p>
            <a:r>
              <a:rPr lang="en-IE" dirty="0">
                <a:hlinkClick r:id="rId3"/>
              </a:rPr>
              <a:t>https://youtu.be/JzLzuUVKspc?si=VgGO04jOPQEWadRT</a:t>
            </a:r>
            <a:endParaRPr lang="en-IE" dirty="0"/>
          </a:p>
          <a:p>
            <a:r>
              <a:rPr lang="en-IE" dirty="0"/>
              <a:t>Post formed worktops from VT 3.24Mins </a:t>
            </a:r>
          </a:p>
        </p:txBody>
      </p:sp>
      <p:pic>
        <p:nvPicPr>
          <p:cNvPr id="3" name="Online Media 2" title="VT Postformed Laminate Countertop Tour Video">
            <a:hlinkClick r:id="" action="ppaction://media"/>
            <a:extLst>
              <a:ext uri="{FF2B5EF4-FFF2-40B4-BE49-F238E27FC236}">
                <a16:creationId xmlns:a16="http://schemas.microsoft.com/office/drawing/2014/main" id="{B9AD1E17-D451-9430-777C-22C1E22CB195}"/>
              </a:ext>
            </a:extLst>
          </p:cNvPr>
          <p:cNvPicPr>
            <a:picLocks noRot="1" noChangeAspect="1"/>
          </p:cNvPicPr>
          <p:nvPr>
            <a:videoFile r:link="rId1"/>
          </p:nvPr>
        </p:nvPicPr>
        <p:blipFill>
          <a:blip r:embed="rId4"/>
          <a:stretch>
            <a:fillRect/>
          </a:stretch>
        </p:blipFill>
        <p:spPr>
          <a:xfrm>
            <a:off x="1084823" y="1159169"/>
            <a:ext cx="6401336" cy="4801002"/>
          </a:xfrm>
          <a:prstGeom prst="rect">
            <a:avLst/>
          </a:prstGeom>
        </p:spPr>
      </p:pic>
    </p:spTree>
    <p:extLst>
      <p:ext uri="{BB962C8B-B14F-4D97-AF65-F5344CB8AC3E}">
        <p14:creationId xmlns:p14="http://schemas.microsoft.com/office/powerpoint/2010/main" val="6810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CB99-26A7-F1B1-1491-15BC0B92ED1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4D367C98-20AC-9719-ADB7-25EEABFE550A}"/>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1" name="Rectangle 3">
            <a:extLst>
              <a:ext uri="{FF2B5EF4-FFF2-40B4-BE49-F238E27FC236}">
                <a16:creationId xmlns:a16="http://schemas.microsoft.com/office/drawing/2014/main" id="{8A070DEE-132B-5496-8BFC-7CD612A6D7F4}"/>
              </a:ext>
            </a:extLst>
          </p:cNvPr>
          <p:cNvSpPr>
            <a:spLocks noGrp="1" noChangeArrowheads="1"/>
          </p:cNvSpPr>
          <p:nvPr>
            <p:ph idx="1"/>
          </p:nvPr>
        </p:nvSpPr>
        <p:spPr>
          <a:xfrm>
            <a:off x="302187" y="1359958"/>
            <a:ext cx="7626623" cy="5232400"/>
          </a:xfrm>
        </p:spPr>
        <p:txBody>
          <a:bodyPr>
            <a:normAutofit/>
          </a:bodyPr>
          <a:lstStyle/>
          <a:p>
            <a:pPr eaLnBrk="1" hangingPunct="1"/>
            <a:r>
              <a:rPr lang="en-US" sz="2400" dirty="0"/>
              <a:t>There are a number of different methods of post forming, e.g. box method, total wrap method and roll former. But the process is always the same </a:t>
            </a:r>
            <a:endParaRPr lang="en-US" sz="3600" dirty="0"/>
          </a:p>
          <a:p>
            <a:pPr eaLnBrk="1" hangingPunct="1"/>
            <a:r>
              <a:rPr lang="en-US" sz="2400" dirty="0">
                <a:solidFill>
                  <a:srgbClr val="FF0000"/>
                </a:solidFill>
              </a:rPr>
              <a:t>Core</a:t>
            </a:r>
            <a:r>
              <a:rPr lang="en-US" sz="3600" dirty="0">
                <a:solidFill>
                  <a:srgbClr val="FF0000"/>
                </a:solidFill>
              </a:rPr>
              <a:t> </a:t>
            </a:r>
            <a:r>
              <a:rPr lang="en-US" sz="2400" dirty="0">
                <a:solidFill>
                  <a:srgbClr val="FF0000"/>
                </a:solidFill>
              </a:rPr>
              <a:t>preparation:</a:t>
            </a:r>
            <a:r>
              <a:rPr lang="en-US" sz="2400" dirty="0"/>
              <a:t> this is crucial to all post forming success. The radius edge or shape must be smooth and continuous and free from dust.</a:t>
            </a:r>
          </a:p>
          <a:p>
            <a:pPr eaLnBrk="1" hangingPunct="1"/>
            <a:r>
              <a:rPr kumimoji="0" lang="en-US" sz="2400" b="0" i="0" u="none" strike="noStrike" kern="1200" cap="none" spc="0" normalizeH="0" baseline="0" noProof="0" dirty="0">
                <a:ln>
                  <a:noFill/>
                </a:ln>
                <a:solidFill>
                  <a:srgbClr val="FF0000"/>
                </a:solidFill>
                <a:effectLst/>
                <a:uLnTx/>
                <a:uFillTx/>
                <a:ea typeface="+mn-ea"/>
                <a:cs typeface="+mn-cs"/>
              </a:rPr>
              <a:t>Adhesive applications:</a:t>
            </a:r>
            <a:r>
              <a:rPr kumimoji="0" lang="en-US" sz="2400" b="0" i="0" u="none" strike="noStrike" kern="1200" cap="none" spc="0" normalizeH="0" baseline="0" noProof="0" dirty="0">
                <a:ln>
                  <a:noFill/>
                </a:ln>
                <a:solidFill>
                  <a:prstClr val="black"/>
                </a:solidFill>
                <a:effectLst/>
                <a:uLnTx/>
                <a:uFillTx/>
                <a:ea typeface="+mn-ea"/>
                <a:cs typeface="+mn-cs"/>
              </a:rPr>
              <a:t> Any bumps or hollows will not only interfere with the bond but will show through on the surface of the laminate, esp. on thin or glossy ones.</a:t>
            </a:r>
          </a:p>
          <a:p>
            <a:pPr eaLnBrk="1" hangingPunct="1"/>
            <a:endParaRPr lang="en-GB" sz="36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9E1970EB-160E-483A-DFB9-DADF72B770B0}"/>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59A46A8E-C776-A32C-63D8-6EF865623B27}"/>
              </a:ext>
            </a:extLst>
          </p:cNvPr>
          <p:cNvSpPr>
            <a:spLocks noGrp="1"/>
          </p:cNvSpPr>
          <p:nvPr>
            <p:ph type="sldNum" sz="quarter" idx="12"/>
          </p:nvPr>
        </p:nvSpPr>
        <p:spPr/>
        <p:txBody>
          <a:bodyPr/>
          <a:lstStyle/>
          <a:p>
            <a:pPr>
              <a:defRPr/>
            </a:pPr>
            <a:fld id="{E4AEFFE7-BD29-4D90-ABB0-51CD38142BF4}" type="slidenum">
              <a:rPr lang="en-GB" smtClean="0"/>
              <a:pPr>
                <a:defRPr/>
              </a:pPr>
              <a:t>7</a:t>
            </a:fld>
            <a:endParaRPr lang="en-GB"/>
          </a:p>
        </p:txBody>
      </p:sp>
    </p:spTree>
    <p:extLst>
      <p:ext uri="{BB962C8B-B14F-4D97-AF65-F5344CB8AC3E}">
        <p14:creationId xmlns:p14="http://schemas.microsoft.com/office/powerpoint/2010/main" val="7003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92E59-4650-F26F-0CDF-DF8233D2691D}"/>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52E040A8-8C5E-7FEE-9056-796DB710B5C6}"/>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1" name="Rectangle 3">
            <a:extLst>
              <a:ext uri="{FF2B5EF4-FFF2-40B4-BE49-F238E27FC236}">
                <a16:creationId xmlns:a16="http://schemas.microsoft.com/office/drawing/2014/main" id="{E87428BD-E371-8D3E-4C12-524C772C02CF}"/>
              </a:ext>
            </a:extLst>
          </p:cNvPr>
          <p:cNvSpPr>
            <a:spLocks noGrp="1" noChangeArrowheads="1"/>
          </p:cNvSpPr>
          <p:nvPr>
            <p:ph idx="1"/>
          </p:nvPr>
        </p:nvSpPr>
        <p:spPr>
          <a:xfrm>
            <a:off x="302187" y="1359958"/>
            <a:ext cx="7626623" cy="5232400"/>
          </a:xfrm>
        </p:spPr>
        <p:txBody>
          <a:bodyPr>
            <a:normAutofit/>
          </a:bodyPr>
          <a:lstStyle/>
          <a:p>
            <a:pPr eaLnBrk="1" hangingPunct="1"/>
            <a:r>
              <a:rPr lang="en-US" sz="2400" dirty="0">
                <a:solidFill>
                  <a:srgbClr val="FF0000"/>
                </a:solidFill>
              </a:rPr>
              <a:t>Spray application</a:t>
            </a:r>
            <a:r>
              <a:rPr lang="en-US" sz="2400" dirty="0"/>
              <a:t> is the most failsafe method because it gives a smooth even adhesive film. A roller or brush can be used to apply the Neoprene by hand.</a:t>
            </a:r>
          </a:p>
          <a:p>
            <a:pPr eaLnBrk="1" hangingPunct="1"/>
            <a:r>
              <a:rPr lang="en-US" sz="2400" dirty="0"/>
              <a:t>Other glues used are phenol-formaldehyde and P.V.A. glues. </a:t>
            </a:r>
          </a:p>
          <a:p>
            <a:pPr eaLnBrk="1" hangingPunct="1"/>
            <a:r>
              <a:rPr lang="en-US" sz="2400" dirty="0">
                <a:solidFill>
                  <a:srgbClr val="FF0000"/>
                </a:solidFill>
              </a:rPr>
              <a:t>Machine methods:</a:t>
            </a:r>
            <a:r>
              <a:rPr lang="en-US" sz="2400" dirty="0"/>
              <a:t> </a:t>
            </a:r>
          </a:p>
          <a:p>
            <a:pPr eaLnBrk="1" hangingPunct="1"/>
            <a:r>
              <a:rPr lang="en-US" sz="2400" dirty="0"/>
              <a:t>Machines using continuous forming process. They vary considerably in their size and output capacity. </a:t>
            </a:r>
          </a:p>
          <a:p>
            <a:pPr eaLnBrk="1" hangingPunct="1"/>
            <a:r>
              <a:rPr lang="en-US" sz="2400" dirty="0"/>
              <a:t>They divide into two groups, using different adhesive systems, i.e. </a:t>
            </a:r>
            <a:r>
              <a:rPr lang="en-US" sz="2400" dirty="0" err="1"/>
              <a:t>P.V.A.c</a:t>
            </a:r>
            <a:r>
              <a:rPr lang="en-US" sz="2400" dirty="0"/>
              <a:t> and contact adhesive. </a:t>
            </a:r>
          </a:p>
          <a:p>
            <a:pPr eaLnBrk="1" hangingPunct="1"/>
            <a:endParaRPr lang="en-GB" sz="36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79BB8F34-61D2-150D-CAF2-19BC083C207D}"/>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4CF0EDAF-1021-4B5E-20CB-D451927694CF}"/>
              </a:ext>
            </a:extLst>
          </p:cNvPr>
          <p:cNvSpPr>
            <a:spLocks noGrp="1"/>
          </p:cNvSpPr>
          <p:nvPr>
            <p:ph type="sldNum" sz="quarter" idx="12"/>
          </p:nvPr>
        </p:nvSpPr>
        <p:spPr/>
        <p:txBody>
          <a:bodyPr/>
          <a:lstStyle/>
          <a:p>
            <a:pPr>
              <a:defRPr/>
            </a:pPr>
            <a:fld id="{E4AEFFE7-BD29-4D90-ABB0-51CD38142BF4}" type="slidenum">
              <a:rPr lang="en-GB" smtClean="0"/>
              <a:pPr>
                <a:defRPr/>
              </a:pPr>
              <a:t>8</a:t>
            </a:fld>
            <a:endParaRPr lang="en-GB"/>
          </a:p>
        </p:txBody>
      </p:sp>
    </p:spTree>
    <p:extLst>
      <p:ext uri="{BB962C8B-B14F-4D97-AF65-F5344CB8AC3E}">
        <p14:creationId xmlns:p14="http://schemas.microsoft.com/office/powerpoint/2010/main" val="110691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1066-FD92-B7C2-1FC4-81BB96E3AA0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53FF1089-7904-B351-709C-F51DF5F817E8}"/>
              </a:ext>
            </a:extLst>
          </p:cNvPr>
          <p:cNvSpPr>
            <a:spLocks noGrp="1" noChangeArrowheads="1"/>
          </p:cNvSpPr>
          <p:nvPr>
            <p:ph type="title"/>
          </p:nvPr>
        </p:nvSpPr>
        <p:spPr>
          <a:xfrm>
            <a:off x="302188" y="265642"/>
            <a:ext cx="8229600" cy="1094316"/>
          </a:xfrm>
        </p:spPr>
        <p:txBody>
          <a:bodyPr/>
          <a:lstStyle/>
          <a:p>
            <a:pPr>
              <a:defRPr/>
            </a:pPr>
            <a:r>
              <a:rPr lang="en-US" sz="4267" u="sng" dirty="0"/>
              <a:t>Methods of Post -Forming</a:t>
            </a:r>
            <a:endParaRPr lang="en-GB" sz="4267" u="sng" dirty="0"/>
          </a:p>
        </p:txBody>
      </p:sp>
      <p:sp>
        <p:nvSpPr>
          <p:cNvPr id="7171" name="Rectangle 3">
            <a:extLst>
              <a:ext uri="{FF2B5EF4-FFF2-40B4-BE49-F238E27FC236}">
                <a16:creationId xmlns:a16="http://schemas.microsoft.com/office/drawing/2014/main" id="{CFA3FCC1-0B05-778D-8583-FCCD721DD7C8}"/>
              </a:ext>
            </a:extLst>
          </p:cNvPr>
          <p:cNvSpPr>
            <a:spLocks noGrp="1" noChangeArrowheads="1"/>
          </p:cNvSpPr>
          <p:nvPr>
            <p:ph idx="1"/>
          </p:nvPr>
        </p:nvSpPr>
        <p:spPr>
          <a:xfrm>
            <a:off x="302187" y="1359958"/>
            <a:ext cx="7626623" cy="5232400"/>
          </a:xfrm>
        </p:spPr>
        <p:txBody>
          <a:bodyPr>
            <a:normAutofit/>
          </a:bodyPr>
          <a:lstStyle/>
          <a:p>
            <a:pPr eaLnBrk="1" hangingPunct="1">
              <a:lnSpc>
                <a:spcPct val="90000"/>
              </a:lnSpc>
            </a:pPr>
            <a:r>
              <a:rPr lang="en-US" sz="2400" dirty="0"/>
              <a:t>Postforming all share a common operating method in that they accept the panel or chipboard worktop which has a rounded edge and the laminate bonded to the flat area of the panel before bending takes place. </a:t>
            </a:r>
          </a:p>
          <a:p>
            <a:pPr eaLnBrk="1" hangingPunct="1">
              <a:lnSpc>
                <a:spcPct val="90000"/>
              </a:lnSpc>
            </a:pPr>
            <a:r>
              <a:rPr lang="en-US" sz="2400" dirty="0"/>
              <a:t>Often spacers are in place to ensure that the correct distance is between the grounds when the laminate is being presses onto the flat surface. </a:t>
            </a:r>
          </a:p>
          <a:p>
            <a:pPr eaLnBrk="1" hangingPunct="1"/>
            <a:endParaRPr lang="en-GB" sz="3600" dirty="0"/>
          </a:p>
          <a:p>
            <a:pPr marL="0" indent="0">
              <a:lnSpc>
                <a:spcPct val="90000"/>
              </a:lnSpc>
              <a:buNone/>
              <a:defRPr/>
            </a:pPr>
            <a:endParaRPr lang="en-GB" sz="2400" dirty="0"/>
          </a:p>
          <a:p>
            <a:pPr eaLnBrk="1" hangingPunct="1">
              <a:buFont typeface="Wingdings 2" pitchFamily="18" charset="2"/>
              <a:buNone/>
            </a:pPr>
            <a:endParaRPr lang="en-GB" sz="3200" dirty="0"/>
          </a:p>
        </p:txBody>
      </p:sp>
      <p:sp>
        <p:nvSpPr>
          <p:cNvPr id="7172" name="Footer Placeholder 1">
            <a:extLst>
              <a:ext uri="{FF2B5EF4-FFF2-40B4-BE49-F238E27FC236}">
                <a16:creationId xmlns:a16="http://schemas.microsoft.com/office/drawing/2014/main" id="{02D86D4B-EF87-FD38-6AFD-1EC753E9F5F9}"/>
              </a:ext>
            </a:extLst>
          </p:cNvPr>
          <p:cNvSpPr>
            <a:spLocks noGrp="1"/>
          </p:cNvSpPr>
          <p:nvPr>
            <p:ph type="ftr" sz="quarter" idx="11"/>
          </p:nvPr>
        </p:nvSpPr>
        <p:spPr bwMode="auto">
          <a:noFill/>
          <a:ln>
            <a:miter lim="800000"/>
            <a:headEnd/>
            <a:tailEnd/>
          </a:ln>
        </p:spPr>
        <p:txBody>
          <a:bodyPr vert="horz" wrap="square" lIns="121920" tIns="45720" rIns="121920" bIns="45720" numCol="1" rtlCol="0" anchor="ctr" anchorCtr="0" compatLnSpc="1">
            <a:prstTxWarp prst="textNoShape">
              <a:avLst/>
            </a:prstTxWarp>
          </a:bodyPr>
          <a:lstStyle/>
          <a:p>
            <a:r>
              <a:rPr lang="en-GB"/>
              <a:t>Jennifer Byrne 2025</a:t>
            </a:r>
          </a:p>
        </p:txBody>
      </p:sp>
      <p:sp>
        <p:nvSpPr>
          <p:cNvPr id="5" name="Slide Number Placeholder 4">
            <a:extLst>
              <a:ext uri="{FF2B5EF4-FFF2-40B4-BE49-F238E27FC236}">
                <a16:creationId xmlns:a16="http://schemas.microsoft.com/office/drawing/2014/main" id="{3F3BFF8D-47EA-F259-9414-36EDFF3B28F1}"/>
              </a:ext>
            </a:extLst>
          </p:cNvPr>
          <p:cNvSpPr>
            <a:spLocks noGrp="1"/>
          </p:cNvSpPr>
          <p:nvPr>
            <p:ph type="sldNum" sz="quarter" idx="12"/>
          </p:nvPr>
        </p:nvSpPr>
        <p:spPr/>
        <p:txBody>
          <a:bodyPr/>
          <a:lstStyle/>
          <a:p>
            <a:pPr>
              <a:defRPr/>
            </a:pPr>
            <a:fld id="{E4AEFFE7-BD29-4D90-ABB0-51CD38142BF4}" type="slidenum">
              <a:rPr lang="en-GB" smtClean="0"/>
              <a:pPr>
                <a:defRPr/>
              </a:pPr>
              <a:t>9</a:t>
            </a:fld>
            <a:endParaRPr lang="en-GB"/>
          </a:p>
        </p:txBody>
      </p:sp>
      <p:pic>
        <p:nvPicPr>
          <p:cNvPr id="2" name="Picture 8" descr="14-01-2008 15;30;01">
            <a:extLst>
              <a:ext uri="{FF2B5EF4-FFF2-40B4-BE49-F238E27FC236}">
                <a16:creationId xmlns:a16="http://schemas.microsoft.com/office/drawing/2014/main" id="{BA0168E2-72F6-A7DD-AAC0-37333196C6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31850"/>
          <a:stretch/>
        </p:blipFill>
        <p:spPr>
          <a:xfrm>
            <a:off x="482781" y="4608630"/>
            <a:ext cx="7446030" cy="1613302"/>
          </a:xfrm>
          <a:prstGeom prst="rect">
            <a:avLst/>
          </a:prstGeom>
          <a:noFill/>
        </p:spPr>
      </p:pic>
    </p:spTree>
    <p:extLst>
      <p:ext uri="{BB962C8B-B14F-4D97-AF65-F5344CB8AC3E}">
        <p14:creationId xmlns:p14="http://schemas.microsoft.com/office/powerpoint/2010/main" val="3245981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319</TotalTime>
  <Words>978</Words>
  <Application>Microsoft Office PowerPoint</Application>
  <PresentationFormat>On-screen Show (4:3)</PresentationFormat>
  <Paragraphs>134</Paragraphs>
  <Slides>19</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 2</vt:lpstr>
      <vt:lpstr>Adjacency</vt:lpstr>
      <vt:lpstr>PowerPoint Presentation</vt:lpstr>
      <vt:lpstr>Post-Forming </vt:lpstr>
      <vt:lpstr>Post-Formed Edges  </vt:lpstr>
      <vt:lpstr>Post-Formed Edges  </vt:lpstr>
      <vt:lpstr>Post-Formed Edges  </vt:lpstr>
      <vt:lpstr>Post –Formed Wortops </vt:lpstr>
      <vt:lpstr>Methods of Post -Forming</vt:lpstr>
      <vt:lpstr>Methods of Post -Forming</vt:lpstr>
      <vt:lpstr>Methods of Post -Forming</vt:lpstr>
      <vt:lpstr>Methods of Post -Forming</vt:lpstr>
      <vt:lpstr>Methods of Post -Forming</vt:lpstr>
      <vt:lpstr>Methods of Post -Forming</vt:lpstr>
      <vt:lpstr>Methods of Post -Forming</vt:lpstr>
      <vt:lpstr>Methods of Post -Forming</vt:lpstr>
      <vt:lpstr>Plastic Laminate Properties </vt:lpstr>
      <vt:lpstr>Worktop Jointing </vt:lpstr>
      <vt:lpstr>Worktop Jointing </vt:lpstr>
      <vt:lpstr>Worktop Jointing </vt:lpstr>
      <vt:lpstr>Revision Questions </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Byrne</dc:creator>
  <cp:lastModifiedBy>Jennifer Byrne</cp:lastModifiedBy>
  <cp:revision>18</cp:revision>
  <dcterms:created xsi:type="dcterms:W3CDTF">2016-10-10T10:09:42Z</dcterms:created>
  <dcterms:modified xsi:type="dcterms:W3CDTF">2025-04-12T16:17:04Z</dcterms:modified>
</cp:coreProperties>
</file>