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43" r:id="rId1"/>
  </p:sldMasterIdLst>
  <p:notesMasterIdLst>
    <p:notesMasterId r:id="rId8"/>
  </p:notesMasterIdLst>
  <p:handoutMasterIdLst>
    <p:handoutMasterId r:id="rId9"/>
  </p:handoutMasterIdLst>
  <p:sldIdLst>
    <p:sldId id="256" r:id="rId2"/>
    <p:sldId id="263" r:id="rId3"/>
    <p:sldId id="264" r:id="rId4"/>
    <p:sldId id="265" r:id="rId5"/>
    <p:sldId id="266" r:id="rId6"/>
    <p:sldId id="267" r:id="rId7"/>
  </p:sldIdLst>
  <p:sldSz cx="9144000" cy="6858000" type="screen4x3"/>
  <p:notesSz cx="6797675" cy="99282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558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IE"/>
              <a:t>Rainfall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Rainfall </c:v>
                </c:pt>
              </c:strCache>
            </c:strRef>
          </c:tx>
          <c:spPr>
            <a:ln w="22225" cap="rnd">
              <a:solidFill>
                <a:schemeClr val="accent1"/>
              </a:solidFill>
              <a:round/>
            </a:ln>
            <a:effectLst/>
          </c:spPr>
          <c:marker>
            <c:symbol val="diamond"/>
            <c:size val="6"/>
            <c:spPr>
              <a:solidFill>
                <a:schemeClr val="accent1"/>
              </a:solidFill>
              <a:ln w="9525">
                <a:solidFill>
                  <a:schemeClr val="accent1"/>
                </a:solidFill>
                <a:round/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 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7</c:v>
                </c:pt>
                <c:pt idx="1">
                  <c:v>11</c:v>
                </c:pt>
                <c:pt idx="2">
                  <c:v>9</c:v>
                </c:pt>
                <c:pt idx="3">
                  <c:v>6</c:v>
                </c:pt>
                <c:pt idx="4">
                  <c:v>7</c:v>
                </c:pt>
                <c:pt idx="5">
                  <c:v>4</c:v>
                </c:pt>
                <c:pt idx="6">
                  <c:v>2</c:v>
                </c:pt>
                <c:pt idx="7">
                  <c:v>2</c:v>
                </c:pt>
                <c:pt idx="8">
                  <c:v>4</c:v>
                </c:pt>
                <c:pt idx="9">
                  <c:v>8</c:v>
                </c:pt>
                <c:pt idx="10">
                  <c:v>6</c:v>
                </c:pt>
                <c:pt idx="11">
                  <c:v>10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183-43D7-8E8B-DB1BE303C66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Column2</c:v>
                </c:pt>
              </c:strCache>
            </c:strRef>
          </c:tx>
          <c:spPr>
            <a:ln w="22225" cap="rnd">
              <a:solidFill>
                <a:schemeClr val="accent2"/>
              </a:solidFill>
              <a:round/>
            </a:ln>
            <a:effectLst/>
          </c:spPr>
          <c:marker>
            <c:symbol val="square"/>
            <c:size val="6"/>
            <c:spPr>
              <a:solidFill>
                <a:schemeClr val="accent2"/>
              </a:solidFill>
              <a:ln w="9525">
                <a:solidFill>
                  <a:schemeClr val="accent2"/>
                </a:solidFill>
                <a:round/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 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183-43D7-8E8B-DB1BE303C66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Column1</c:v>
                </c:pt>
              </c:strCache>
            </c:strRef>
          </c:tx>
          <c:spPr>
            <a:ln w="22225" cap="rnd">
              <a:solidFill>
                <a:schemeClr val="accent3"/>
              </a:solidFill>
              <a:round/>
            </a:ln>
            <a:effectLst/>
          </c:spPr>
          <c:marker>
            <c:symbol val="triangle"/>
            <c:size val="6"/>
            <c:spPr>
              <a:solidFill>
                <a:schemeClr val="accent3"/>
              </a:solidFill>
              <a:ln w="9525">
                <a:solidFill>
                  <a:schemeClr val="accent3"/>
                </a:solidFill>
                <a:round/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 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Sheet1!$D$2:$D$13</c:f>
              <c:numCache>
                <c:formatCode>General</c:formatCode>
                <c:ptCount val="12"/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E183-43D7-8E8B-DB1BE303C6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45229448"/>
        <c:axId val="345226168"/>
      </c:lineChart>
      <c:catAx>
        <c:axId val="3452294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5226168"/>
        <c:crosses val="autoZero"/>
        <c:auto val="1"/>
        <c:lblAlgn val="ctr"/>
        <c:lblOffset val="100"/>
        <c:noMultiLvlLbl val="0"/>
      </c:catAx>
      <c:valAx>
        <c:axId val="3452261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52294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egendEntry>
        <c:idx val="1"/>
        <c:delete val="1"/>
      </c:legendEntry>
      <c:legendEntry>
        <c:idx val="2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Employed 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numRef>
              <c:f>Sheet1!$A$2:$A$11</c:f>
              <c:numCache>
                <c:formatCode>General</c:formatCode>
                <c:ptCount val="10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</c:numCache>
            </c:num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300</c:v>
                </c:pt>
                <c:pt idx="1">
                  <c:v>200</c:v>
                </c:pt>
                <c:pt idx="2">
                  <c:v>250</c:v>
                </c:pt>
                <c:pt idx="3">
                  <c:v>400</c:v>
                </c:pt>
                <c:pt idx="4">
                  <c:v>450</c:v>
                </c:pt>
                <c:pt idx="5">
                  <c:v>400</c:v>
                </c:pt>
                <c:pt idx="6">
                  <c:v>350</c:v>
                </c:pt>
                <c:pt idx="7">
                  <c:v>150</c:v>
                </c:pt>
                <c:pt idx="8">
                  <c:v>100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FF0-4A61-8239-ABFE50C06E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71926256"/>
        <c:axId val="471928880"/>
      </c:lineChart>
      <c:catAx>
        <c:axId val="4719262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71928880"/>
        <c:crosses val="autoZero"/>
        <c:auto val="1"/>
        <c:lblAlgn val="ctr"/>
        <c:lblOffset val="100"/>
        <c:noMultiLvlLbl val="0"/>
      </c:catAx>
      <c:valAx>
        <c:axId val="4719288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719262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IE"/>
              <a:t>Sale of Drills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Festool 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Sheet1!$A$2:$A$7</c:f>
              <c:strCache>
                <c:ptCount val="6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16</c:v>
                </c:pt>
                <c:pt idx="1">
                  <c:v>8</c:v>
                </c:pt>
                <c:pt idx="2">
                  <c:v>12</c:v>
                </c:pt>
                <c:pt idx="3">
                  <c:v>20</c:v>
                </c:pt>
                <c:pt idx="4">
                  <c:v>24</c:v>
                </c:pt>
                <c:pt idx="5">
                  <c:v>20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2F0-4C01-A68F-9E10A6525E7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Makita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Sheet1!$A$2:$A$7</c:f>
              <c:strCache>
                <c:ptCount val="6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24</c:v>
                </c:pt>
                <c:pt idx="1">
                  <c:v>20</c:v>
                </c:pt>
                <c:pt idx="2">
                  <c:v>28</c:v>
                </c:pt>
                <c:pt idx="3">
                  <c:v>20</c:v>
                </c:pt>
                <c:pt idx="4">
                  <c:v>16</c:v>
                </c:pt>
                <c:pt idx="5">
                  <c:v>12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2F0-4C01-A68F-9E10A6525E7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54882384"/>
        <c:axId val="354881728"/>
      </c:lineChart>
      <c:catAx>
        <c:axId val="3548823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4881728"/>
        <c:crosses val="autoZero"/>
        <c:auto val="1"/>
        <c:lblAlgn val="ctr"/>
        <c:lblOffset val="100"/>
        <c:noMultiLvlLbl val="0"/>
      </c:catAx>
      <c:valAx>
        <c:axId val="3548817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4882384"/>
        <c:crosses val="autoZero"/>
        <c:crossBetween val="between"/>
        <c:majorUnit val="2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900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8404F84-3878-46D4-8305-70DAF3BE5473}" type="datetimeFigureOut">
              <a:rPr lang="en-US"/>
              <a:pPr>
                <a:defRPr/>
              </a:pPr>
              <a:t>3/31/2025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7E07BAC-A868-45EF-A375-78FD909A7693}" type="slidenum">
              <a:rPr lang="en-IE"/>
              <a:pPr>
                <a:defRPr/>
              </a:pPr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644965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4FB0DC-002B-43E3-973A-E92ED0188E56}" type="datetimeFigureOut">
              <a:rPr lang="en-IE" smtClean="0"/>
              <a:pPr/>
              <a:t>31/03/2025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B33B6C-AA42-4D44-8A3E-DF6B42EAF5C7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753650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7078D1-21AF-4E44-AF8B-049C8827CC3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14266-3764-4323-8C40-32925BF8EF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E55D3-EF35-47ED-842A-985D649950C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E896AA-8C39-41F0-BDEF-A79050B8E2E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8BFA5-63E9-4231-A93E-F9AAAED454C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74D10-6C33-4590-BD13-4BAAD5FF970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EAB4C-0BF0-4580-946D-967F42E4078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5DD1C-47B7-4217-A001-A5FB8443075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20552-CEC0-41F6-A5C6-B1439CBB909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46E67B-63A5-49D7-AB1A-97FB096ED1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7E2454-0CD7-4331-9572-F7662D31DB6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8E945959-5DF2-452F-81D5-06E2EB0A8E0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00" r:id="rId2"/>
    <p:sldLayoutId id="2147483809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10" r:id="rId9"/>
    <p:sldLayoutId id="2147483806" r:id="rId10"/>
    <p:sldLayoutId id="2147483807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0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/>
              <a:t>Wood Manufacturing &amp; Finishing </a:t>
            </a:r>
            <a:br>
              <a:rPr lang="en-GB" dirty="0"/>
            </a:br>
            <a:r>
              <a:rPr lang="en-GB" dirty="0"/>
              <a:t>Trend Graphs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228975"/>
            <a:ext cx="7854950" cy="1752600"/>
          </a:xfrm>
        </p:spPr>
        <p:txBody>
          <a:bodyPr/>
          <a:lstStyle/>
          <a:p>
            <a:pPr marR="0" eaLnBrk="1" hangingPunct="1"/>
            <a:r>
              <a:rPr lang="en-GB" dirty="0"/>
              <a:t>Phase 4</a:t>
            </a:r>
          </a:p>
          <a:p>
            <a:pPr marR="0" eaLnBrk="1" hangingPunct="1"/>
            <a:r>
              <a:rPr lang="en-GB" dirty="0"/>
              <a:t>Lecturer Jennifer Byrne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2403829-F1C4-491E-9E6B-DBD161784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7078D1-21AF-4E44-AF8B-049C8827CC32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512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57425" y="274638"/>
            <a:ext cx="4629150" cy="582612"/>
          </a:xfrm>
        </p:spPr>
        <p:txBody>
          <a:bodyPr>
            <a:normAutofit/>
          </a:bodyPr>
          <a:lstStyle/>
          <a:p>
            <a:r>
              <a:rPr lang="en-IE" sz="3200" dirty="0"/>
              <a:t>Trend Graphs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857250"/>
            <a:ext cx="8568952" cy="5726111"/>
          </a:xfrm>
        </p:spPr>
        <p:txBody>
          <a:bodyPr>
            <a:normAutofit lnSpcReduction="10000"/>
          </a:bodyPr>
          <a:lstStyle/>
          <a:p>
            <a:r>
              <a:rPr lang="en-IE" sz="1600" dirty="0"/>
              <a:t>Q. 1.   The following trend						             graph shows the monthly 						            rainfall in </a:t>
            </a:r>
            <a:r>
              <a:rPr lang="en-IE" sz="1600" dirty="0" err="1"/>
              <a:t>cms</a:t>
            </a:r>
            <a:r>
              <a:rPr lang="en-IE" sz="1600" dirty="0"/>
              <a:t> in Dublin 						                over 12 consecutive months.</a:t>
            </a:r>
          </a:p>
          <a:p>
            <a:endParaRPr lang="en-IE" sz="1600" dirty="0"/>
          </a:p>
          <a:p>
            <a:endParaRPr lang="en-IE" sz="1600" dirty="0"/>
          </a:p>
          <a:p>
            <a:endParaRPr lang="en-IE" sz="1600" dirty="0"/>
          </a:p>
          <a:p>
            <a:endParaRPr lang="en-IE" sz="1600" dirty="0"/>
          </a:p>
          <a:p>
            <a:endParaRPr lang="en-IE" sz="1600" dirty="0"/>
          </a:p>
          <a:p>
            <a:endParaRPr lang="en-IE" sz="1600" dirty="0"/>
          </a:p>
          <a:p>
            <a:endParaRPr lang="en-IE" sz="1600" dirty="0"/>
          </a:p>
          <a:p>
            <a:pPr marL="0" indent="0">
              <a:buNone/>
            </a:pPr>
            <a:endParaRPr lang="en-IE" sz="1600" dirty="0"/>
          </a:p>
          <a:p>
            <a:endParaRPr lang="en-IE" sz="2200" dirty="0"/>
          </a:p>
          <a:p>
            <a:r>
              <a:rPr lang="en-IE" sz="1800" dirty="0"/>
              <a:t>Use the graph to answer the following questions: </a:t>
            </a:r>
            <a:endParaRPr lang="en-IE" sz="1800" dirty="0">
              <a:solidFill>
                <a:srgbClr val="FF0000"/>
              </a:solidFill>
            </a:endParaRPr>
          </a:p>
          <a:p>
            <a:pPr lvl="0"/>
            <a:r>
              <a:rPr lang="en-IE" sz="1800" dirty="0"/>
              <a:t>Which month had the highest rainfall?</a:t>
            </a:r>
          </a:p>
          <a:p>
            <a:pPr lvl="0"/>
            <a:r>
              <a:rPr lang="en-IE" sz="1800" dirty="0"/>
              <a:t>In which two months did exactly 6cm of rain fall?</a:t>
            </a:r>
          </a:p>
          <a:p>
            <a:pPr lvl="0"/>
            <a:r>
              <a:rPr lang="en-IE" sz="1800" dirty="0"/>
              <a:t>How many months had 8cm or more of rainfall?</a:t>
            </a:r>
          </a:p>
          <a:p>
            <a:pPr lvl="0"/>
            <a:r>
              <a:rPr lang="en-IE" sz="1800" dirty="0"/>
              <a:t>What was the total rainfall for the year?</a:t>
            </a:r>
          </a:p>
          <a:p>
            <a:pPr lvl="0"/>
            <a:r>
              <a:rPr lang="en-IE" sz="1800" dirty="0"/>
              <a:t>How many months showed an increase in rainfall?</a:t>
            </a:r>
          </a:p>
          <a:p>
            <a:endParaRPr lang="en-IE" sz="2200" dirty="0"/>
          </a:p>
          <a:p>
            <a:endParaRPr lang="en-IE" sz="2200" dirty="0"/>
          </a:p>
          <a:p>
            <a:endParaRPr lang="en-IE" sz="2200" dirty="0"/>
          </a:p>
          <a:p>
            <a:endParaRPr lang="en-IE" sz="2200" dirty="0"/>
          </a:p>
          <a:p>
            <a:endParaRPr lang="en-IE" sz="2200" dirty="0"/>
          </a:p>
          <a:p>
            <a:endParaRPr lang="en-IE" sz="2200" dirty="0"/>
          </a:p>
          <a:p>
            <a:pPr marL="0" indent="0">
              <a:buNone/>
            </a:pPr>
            <a:endParaRPr lang="en-IE" sz="2200" dirty="0"/>
          </a:p>
          <a:p>
            <a:endParaRPr lang="en-IE" sz="2200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2025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B29F04-9E81-4054-AA4A-FEDAE1B7F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A4E7BF25-BF2C-4F79-B07A-D487572FBD7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97617737"/>
              </p:ext>
            </p:extLst>
          </p:nvPr>
        </p:nvGraphicFramePr>
        <p:xfrm>
          <a:off x="3275856" y="857250"/>
          <a:ext cx="5626888" cy="33638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C8B041D5-BA2D-4B2C-9322-DCA38DF58DBB}"/>
              </a:ext>
            </a:extLst>
          </p:cNvPr>
          <p:cNvSpPr txBox="1"/>
          <p:nvPr/>
        </p:nvSpPr>
        <p:spPr>
          <a:xfrm>
            <a:off x="5292080" y="4509120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February</a:t>
            </a:r>
            <a:endParaRPr lang="en-IE" dirty="0">
              <a:solidFill>
                <a:srgbClr val="FF00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E230688-4194-4716-9B51-183EDDE85BD9}"/>
              </a:ext>
            </a:extLst>
          </p:cNvPr>
          <p:cNvSpPr txBox="1"/>
          <p:nvPr/>
        </p:nvSpPr>
        <p:spPr>
          <a:xfrm>
            <a:off x="5292079" y="4854295"/>
            <a:ext cx="19415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April &amp; November</a:t>
            </a:r>
            <a:endParaRPr lang="en-IE" dirty="0">
              <a:solidFill>
                <a:srgbClr val="FF00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A2E47F3-3E2B-43C0-8F93-A2A97880FC99}"/>
              </a:ext>
            </a:extLst>
          </p:cNvPr>
          <p:cNvSpPr txBox="1"/>
          <p:nvPr/>
        </p:nvSpPr>
        <p:spPr>
          <a:xfrm>
            <a:off x="5292078" y="5157192"/>
            <a:ext cx="38501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February, March, October &amp; November</a:t>
            </a:r>
            <a:endParaRPr lang="en-IE" dirty="0">
              <a:solidFill>
                <a:srgbClr val="FF0000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8951697-943E-4A1C-9903-DFEE4E32AC8F}"/>
              </a:ext>
            </a:extLst>
          </p:cNvPr>
          <p:cNvSpPr txBox="1"/>
          <p:nvPr/>
        </p:nvSpPr>
        <p:spPr>
          <a:xfrm>
            <a:off x="5272383" y="5482007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76cm</a:t>
            </a:r>
            <a:endParaRPr lang="en-IE" dirty="0">
              <a:solidFill>
                <a:srgbClr val="FF0000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6D8B9F4-9CFF-4C41-BE57-4A59EEFDB322}"/>
              </a:ext>
            </a:extLst>
          </p:cNvPr>
          <p:cNvSpPr txBox="1"/>
          <p:nvPr/>
        </p:nvSpPr>
        <p:spPr>
          <a:xfrm>
            <a:off x="5292078" y="5784904"/>
            <a:ext cx="37167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5 months Jan-Feb, Apr-Mar, Aug-Sep,</a:t>
            </a:r>
          </a:p>
          <a:p>
            <a:r>
              <a:rPr lang="en-GB" dirty="0">
                <a:solidFill>
                  <a:srgbClr val="FF0000"/>
                </a:solidFill>
              </a:rPr>
              <a:t>Sep-Oct &amp; Nov-Dec.</a:t>
            </a:r>
            <a:endParaRPr lang="en-IE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  <p:bldP spid="3" grpId="0" uiExpand="1" build="p"/>
      <p:bldP spid="5" grpId="0"/>
      <p:bldP spid="8" grpId="0"/>
      <p:bldP spid="9" grpId="0"/>
      <p:bldP spid="11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57425" y="274638"/>
            <a:ext cx="4629150" cy="582612"/>
          </a:xfrm>
        </p:spPr>
        <p:txBody>
          <a:bodyPr>
            <a:normAutofit/>
          </a:bodyPr>
          <a:lstStyle/>
          <a:p>
            <a:r>
              <a:rPr lang="en-IE" sz="3200" dirty="0"/>
              <a:t>Trend Graphs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857250"/>
            <a:ext cx="8568952" cy="5726111"/>
          </a:xfrm>
        </p:spPr>
        <p:txBody>
          <a:bodyPr>
            <a:normAutofit fontScale="92500"/>
          </a:bodyPr>
          <a:lstStyle/>
          <a:p>
            <a:r>
              <a:rPr lang="en-IE" sz="1900" dirty="0"/>
              <a:t>Q 2. The following trend						           graph gives the number of 					         people employed in a 						         certain construction 						      company for 9 consecutive						 years from 2010 to 2019.</a:t>
            </a:r>
          </a:p>
          <a:p>
            <a:endParaRPr lang="en-IE" sz="1600" dirty="0"/>
          </a:p>
          <a:p>
            <a:endParaRPr lang="en-IE" sz="1600" dirty="0"/>
          </a:p>
          <a:p>
            <a:pPr marL="0" indent="0">
              <a:buNone/>
            </a:pPr>
            <a:endParaRPr lang="en-IE" sz="2200" dirty="0"/>
          </a:p>
          <a:p>
            <a:r>
              <a:rPr lang="en-IE" sz="2100" dirty="0"/>
              <a:t>Use the graph to answer 						              the following questions:</a:t>
            </a:r>
          </a:p>
          <a:p>
            <a:pPr lvl="0"/>
            <a:r>
              <a:rPr lang="en-IE" sz="2100" dirty="0"/>
              <a:t>In which year was employment at its lowest?</a:t>
            </a:r>
          </a:p>
          <a:p>
            <a:pPr lvl="0"/>
            <a:r>
              <a:rPr lang="en-IE" sz="2100" dirty="0"/>
              <a:t>For how many years were the numbers of employed people at 350 or higher?</a:t>
            </a:r>
          </a:p>
          <a:p>
            <a:pPr lvl="0"/>
            <a:r>
              <a:rPr lang="en-IE" sz="2100" dirty="0"/>
              <a:t>Between which two years was there the greatest drop in 		    numbers employed?</a:t>
            </a:r>
          </a:p>
          <a:p>
            <a:pPr lvl="0"/>
            <a:r>
              <a:rPr lang="en-IE" sz="2100" dirty="0"/>
              <a:t>Express the number employed in 2017 as a percentage of the employed in 2013.</a:t>
            </a:r>
          </a:p>
          <a:p>
            <a:pPr lvl="0"/>
            <a:r>
              <a:rPr lang="en-IE" sz="2100" dirty="0"/>
              <a:t>How many years show a rise in the employed				 from the previous year?</a:t>
            </a:r>
          </a:p>
          <a:p>
            <a:endParaRPr lang="en-IE" sz="2200" dirty="0"/>
          </a:p>
          <a:p>
            <a:endParaRPr lang="en-IE" sz="2200" dirty="0"/>
          </a:p>
          <a:p>
            <a:endParaRPr lang="en-IE" sz="2200" dirty="0"/>
          </a:p>
          <a:p>
            <a:endParaRPr lang="en-IE" sz="2200" dirty="0"/>
          </a:p>
          <a:p>
            <a:endParaRPr lang="en-IE" sz="2200" dirty="0"/>
          </a:p>
          <a:p>
            <a:endParaRPr lang="en-IE" sz="2200" dirty="0"/>
          </a:p>
          <a:p>
            <a:pPr marL="0" indent="0">
              <a:buNone/>
            </a:pPr>
            <a:endParaRPr lang="en-IE" sz="2200" dirty="0"/>
          </a:p>
          <a:p>
            <a:endParaRPr lang="en-IE" sz="2200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B29F04-9E81-4054-AA4A-FEDAE1B7F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01390895-64A7-4DF2-BFDF-71C16835437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27451130"/>
              </p:ext>
            </p:extLst>
          </p:nvPr>
        </p:nvGraphicFramePr>
        <p:xfrm>
          <a:off x="3276600" y="857250"/>
          <a:ext cx="5615880" cy="33444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BB60786F-C853-457B-87B3-0A70FBDB929B}"/>
              </a:ext>
            </a:extLst>
          </p:cNvPr>
          <p:cNvSpPr txBox="1"/>
          <p:nvPr/>
        </p:nvSpPr>
        <p:spPr>
          <a:xfrm>
            <a:off x="5004048" y="4139788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2018</a:t>
            </a:r>
            <a:endParaRPr lang="en-IE" dirty="0">
              <a:solidFill>
                <a:srgbClr val="FF000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AD384F7-700F-4842-84F9-F3C819FA9141}"/>
              </a:ext>
            </a:extLst>
          </p:cNvPr>
          <p:cNvSpPr txBox="1"/>
          <p:nvPr/>
        </p:nvSpPr>
        <p:spPr>
          <a:xfrm>
            <a:off x="6207129" y="4662646"/>
            <a:ext cx="26853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4 years from 2013 to 2016 </a:t>
            </a:r>
            <a:endParaRPr lang="en-IE" dirty="0">
              <a:solidFill>
                <a:srgbClr val="FF0000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7E8188E-32F7-4192-A20D-EAB0F8306933}"/>
              </a:ext>
            </a:extLst>
          </p:cNvPr>
          <p:cNvSpPr txBox="1"/>
          <p:nvPr/>
        </p:nvSpPr>
        <p:spPr>
          <a:xfrm>
            <a:off x="5197878" y="5063403"/>
            <a:ext cx="20185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From 2016 to 2017 </a:t>
            </a:r>
            <a:endParaRPr lang="en-IE" dirty="0">
              <a:solidFill>
                <a:srgbClr val="FF0000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6DFC184-357A-4377-BD23-7C967DE6032C}"/>
              </a:ext>
            </a:extLst>
          </p:cNvPr>
          <p:cNvSpPr txBox="1"/>
          <p:nvPr/>
        </p:nvSpPr>
        <p:spPr>
          <a:xfrm>
            <a:off x="5543899" y="5754673"/>
            <a:ext cx="18405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150/400 = 37.5% </a:t>
            </a:r>
            <a:endParaRPr lang="en-IE" dirty="0">
              <a:solidFill>
                <a:srgbClr val="FF000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19A1E35-E750-406F-BDCA-5DF065D97FC2}"/>
              </a:ext>
            </a:extLst>
          </p:cNvPr>
          <p:cNvSpPr txBox="1"/>
          <p:nvPr/>
        </p:nvSpPr>
        <p:spPr>
          <a:xfrm>
            <a:off x="2944274" y="6077453"/>
            <a:ext cx="26853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3 years from 2012 to 2014 </a:t>
            </a:r>
            <a:endParaRPr lang="en-IE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1165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  <p:bldP spid="10" grpId="0"/>
      <p:bldP spid="11" grpId="0"/>
      <p:bldP spid="12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57425" y="274638"/>
            <a:ext cx="4629150" cy="582612"/>
          </a:xfrm>
        </p:spPr>
        <p:txBody>
          <a:bodyPr>
            <a:normAutofit/>
          </a:bodyPr>
          <a:lstStyle/>
          <a:p>
            <a:r>
              <a:rPr lang="en-IE" sz="3200" dirty="0"/>
              <a:t>Trend Graphs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857250"/>
            <a:ext cx="8568952" cy="5726111"/>
          </a:xfrm>
        </p:spPr>
        <p:txBody>
          <a:bodyPr>
            <a:normAutofit/>
          </a:bodyPr>
          <a:lstStyle/>
          <a:p>
            <a:r>
              <a:rPr lang="en-IE" sz="1800" dirty="0"/>
              <a:t>Q. 3.  The trend graph below					          shows the sales of two brands					                 of drills Makita and Festool 					                                    for six months in a Tool Shop.</a:t>
            </a:r>
          </a:p>
          <a:p>
            <a:pPr marL="0" indent="0">
              <a:buNone/>
            </a:pPr>
            <a:endParaRPr lang="en-IE" sz="1800" dirty="0"/>
          </a:p>
          <a:p>
            <a:endParaRPr lang="en-IE" sz="1800" dirty="0"/>
          </a:p>
          <a:p>
            <a:endParaRPr lang="en-IE" sz="1800" dirty="0"/>
          </a:p>
          <a:p>
            <a:endParaRPr lang="en-IE" sz="1800" dirty="0"/>
          </a:p>
          <a:p>
            <a:pPr marL="0" indent="0">
              <a:buNone/>
            </a:pPr>
            <a:endParaRPr lang="en-IE" sz="1800" dirty="0"/>
          </a:p>
          <a:p>
            <a:r>
              <a:rPr lang="en-IE" sz="1800" dirty="0"/>
              <a:t>Use the graph to answer the following questions:</a:t>
            </a:r>
          </a:p>
          <a:p>
            <a:pPr lvl="0"/>
            <a:r>
              <a:rPr lang="en-IE" sz="1800" dirty="0"/>
              <a:t>How many Makita drills were sold in March?</a:t>
            </a:r>
          </a:p>
          <a:p>
            <a:pPr lvl="0"/>
            <a:r>
              <a:rPr lang="en-IE" sz="1800" dirty="0"/>
              <a:t>Find the total number of Festool drills sold in the six months.</a:t>
            </a:r>
          </a:p>
          <a:p>
            <a:pPr lvl="0"/>
            <a:r>
              <a:rPr lang="en-IE" sz="1800" dirty="0"/>
              <a:t>In which months were the sales of Makita drills higher 			             than those of the Festool drills?</a:t>
            </a:r>
          </a:p>
          <a:p>
            <a:pPr lvl="0"/>
            <a:r>
              <a:rPr lang="en-IE" sz="1800" dirty="0"/>
              <a:t>Which month had the lowest combined sales of both drills?</a:t>
            </a:r>
          </a:p>
          <a:p>
            <a:pPr lvl="0"/>
            <a:r>
              <a:rPr lang="en-IE" sz="1800" dirty="0"/>
              <a:t>If the profit on a Makita drill was €45 and the profit of a Festool drill was €50 calculate the profit made in May from the sale of these drills.</a:t>
            </a:r>
          </a:p>
          <a:p>
            <a:endParaRPr lang="en-IE" sz="2200" dirty="0"/>
          </a:p>
          <a:p>
            <a:endParaRPr lang="en-IE" sz="2200" dirty="0"/>
          </a:p>
          <a:p>
            <a:endParaRPr lang="en-IE" sz="2200" dirty="0"/>
          </a:p>
          <a:p>
            <a:endParaRPr lang="en-IE" sz="2200" dirty="0"/>
          </a:p>
          <a:p>
            <a:endParaRPr lang="en-IE" sz="2200" dirty="0"/>
          </a:p>
          <a:p>
            <a:pPr marL="0" indent="0">
              <a:buNone/>
            </a:pPr>
            <a:endParaRPr lang="en-IE" sz="2200" dirty="0"/>
          </a:p>
          <a:p>
            <a:endParaRPr lang="en-IE" sz="2200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2025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B29F04-9E81-4054-AA4A-FEDAE1B7F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4</a:t>
            </a:fld>
            <a:endParaRPr lang="en-GB" dirty="0"/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2200360D-52A2-4132-B562-949938CB534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09847251"/>
              </p:ext>
            </p:extLst>
          </p:nvPr>
        </p:nvGraphicFramePr>
        <p:xfrm>
          <a:off x="3406080" y="735552"/>
          <a:ext cx="5486400" cy="32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E0BF94C5-BCB7-403A-A17A-1C3B35F66D8E}"/>
              </a:ext>
            </a:extLst>
          </p:cNvPr>
          <p:cNvSpPr txBox="1"/>
          <p:nvPr/>
        </p:nvSpPr>
        <p:spPr>
          <a:xfrm>
            <a:off x="4806604" y="3933056"/>
            <a:ext cx="9476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28 drills</a:t>
            </a:r>
            <a:endParaRPr lang="en-IE" dirty="0">
              <a:solidFill>
                <a:srgbClr val="FF000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07E6A69-092E-45D8-9A5D-689C442396FB}"/>
              </a:ext>
            </a:extLst>
          </p:cNvPr>
          <p:cNvSpPr txBox="1"/>
          <p:nvPr/>
        </p:nvSpPr>
        <p:spPr>
          <a:xfrm>
            <a:off x="6224273" y="4302388"/>
            <a:ext cx="10631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100 drills</a:t>
            </a:r>
            <a:endParaRPr lang="en-IE" dirty="0">
              <a:solidFill>
                <a:srgbClr val="FF0000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801FF03-3D42-4BA0-A383-51C23DCF504A}"/>
              </a:ext>
            </a:extLst>
          </p:cNvPr>
          <p:cNvSpPr txBox="1"/>
          <p:nvPr/>
        </p:nvSpPr>
        <p:spPr>
          <a:xfrm>
            <a:off x="4806604" y="4945264"/>
            <a:ext cx="17364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Jan, Feb &amp; Mar. </a:t>
            </a:r>
            <a:endParaRPr lang="en-IE" dirty="0">
              <a:solidFill>
                <a:srgbClr val="FF0000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9596B65-D6B8-4D31-809F-68BD130CDB4C}"/>
              </a:ext>
            </a:extLst>
          </p:cNvPr>
          <p:cNvSpPr txBox="1"/>
          <p:nvPr/>
        </p:nvSpPr>
        <p:spPr>
          <a:xfrm>
            <a:off x="6135121" y="5233242"/>
            <a:ext cx="1351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Feb 28 drills</a:t>
            </a:r>
            <a:endParaRPr lang="en-IE" dirty="0">
              <a:solidFill>
                <a:srgbClr val="FF000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02AC744-B5FB-4CD0-BA1D-694FDDD0CB69}"/>
              </a:ext>
            </a:extLst>
          </p:cNvPr>
          <p:cNvSpPr txBox="1"/>
          <p:nvPr/>
        </p:nvSpPr>
        <p:spPr>
          <a:xfrm>
            <a:off x="5413153" y="5908301"/>
            <a:ext cx="250741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€1920 24 x €50 = €1200 </a:t>
            </a:r>
          </a:p>
          <a:p>
            <a:r>
              <a:rPr lang="en-GB" dirty="0">
                <a:solidFill>
                  <a:srgbClr val="FF0000"/>
                </a:solidFill>
              </a:rPr>
              <a:t>           16 x €45 = </a:t>
            </a:r>
            <a:r>
              <a:rPr lang="en-GB" u="sng" dirty="0">
                <a:solidFill>
                  <a:srgbClr val="FF0000"/>
                </a:solidFill>
              </a:rPr>
              <a:t>€  720</a:t>
            </a:r>
          </a:p>
          <a:p>
            <a:r>
              <a:rPr lang="en-GB" dirty="0">
                <a:solidFill>
                  <a:srgbClr val="FF0000"/>
                </a:solidFill>
              </a:rPr>
              <a:t>         </a:t>
            </a:r>
            <a:r>
              <a:rPr lang="en-IE" dirty="0">
                <a:solidFill>
                  <a:srgbClr val="FF0000"/>
                </a:solidFill>
              </a:rPr>
              <a:t>Total Profit  €1920</a:t>
            </a:r>
          </a:p>
        </p:txBody>
      </p:sp>
    </p:spTree>
    <p:extLst>
      <p:ext uri="{BB962C8B-B14F-4D97-AF65-F5344CB8AC3E}">
        <p14:creationId xmlns:p14="http://schemas.microsoft.com/office/powerpoint/2010/main" val="2332097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10" grpId="0"/>
      <p:bldP spid="11" grpId="0"/>
      <p:bldP spid="12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57425" y="274638"/>
            <a:ext cx="4629150" cy="582612"/>
          </a:xfrm>
        </p:spPr>
        <p:txBody>
          <a:bodyPr>
            <a:normAutofit/>
          </a:bodyPr>
          <a:lstStyle/>
          <a:p>
            <a:r>
              <a:rPr lang="en-IE" sz="3200" dirty="0"/>
              <a:t>Trend Graphs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857250"/>
            <a:ext cx="8568952" cy="5726111"/>
          </a:xfrm>
        </p:spPr>
        <p:txBody>
          <a:bodyPr>
            <a:normAutofit/>
          </a:bodyPr>
          <a:lstStyle/>
          <a:p>
            <a:r>
              <a:rPr lang="en-IE" sz="2000" dirty="0"/>
              <a:t>Q 4. The temperature in a sitting room was recorded every four hours during a 24hr period. The results are shown in the table below. </a:t>
            </a:r>
          </a:p>
          <a:p>
            <a:r>
              <a:rPr lang="en-IE" sz="2000" dirty="0"/>
              <a:t>Draw a trend graph to represent this information. </a:t>
            </a:r>
          </a:p>
          <a:p>
            <a:pPr marL="0" indent="0">
              <a:buNone/>
            </a:pPr>
            <a:endParaRPr lang="en-IE" sz="1800" dirty="0"/>
          </a:p>
          <a:p>
            <a:endParaRPr lang="en-IE" sz="1800" dirty="0"/>
          </a:p>
          <a:p>
            <a:pPr marL="0" indent="0">
              <a:buNone/>
            </a:pPr>
            <a:endParaRPr lang="en-IE" sz="2200" dirty="0"/>
          </a:p>
          <a:p>
            <a:endParaRPr lang="en-IE" sz="2200" dirty="0"/>
          </a:p>
          <a:p>
            <a:endParaRPr lang="en-IE" sz="2200" dirty="0"/>
          </a:p>
          <a:p>
            <a:endParaRPr lang="en-IE" sz="2200" dirty="0"/>
          </a:p>
          <a:p>
            <a:endParaRPr lang="en-IE" sz="2200" dirty="0"/>
          </a:p>
          <a:p>
            <a:pPr marL="0" indent="0">
              <a:buNone/>
            </a:pPr>
            <a:endParaRPr lang="en-IE" sz="2200" dirty="0"/>
          </a:p>
          <a:p>
            <a:endParaRPr lang="en-IE" sz="2200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2025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B29F04-9E81-4054-AA4A-FEDAE1B7F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2CB8CC7F-E629-46F6-93D9-36EF9BD823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8389740"/>
              </p:ext>
            </p:extLst>
          </p:nvPr>
        </p:nvGraphicFramePr>
        <p:xfrm>
          <a:off x="526976" y="2060848"/>
          <a:ext cx="7632848" cy="856781"/>
        </p:xfrm>
        <a:graphic>
          <a:graphicData uri="http://schemas.openxmlformats.org/drawingml/2006/table">
            <a:tbl>
              <a:tblPr firstRow="1" firstCol="1" bandRow="1"/>
              <a:tblGrid>
                <a:gridCol w="1296144">
                  <a:extLst>
                    <a:ext uri="{9D8B030D-6E8A-4147-A177-3AD203B41FA5}">
                      <a16:colId xmlns:a16="http://schemas.microsoft.com/office/drawing/2014/main" val="3945312756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522864177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692958678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3817684438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1548858874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524095871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622610476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E" sz="20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Time</a:t>
                      </a:r>
                      <a:endParaRPr lang="en-I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E" sz="20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Midnight</a:t>
                      </a:r>
                      <a:endParaRPr lang="en-I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E" sz="20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4am</a:t>
                      </a:r>
                      <a:endParaRPr lang="en-I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E" sz="20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8am</a:t>
                      </a:r>
                      <a:endParaRPr lang="en-I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E" sz="20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Noon</a:t>
                      </a:r>
                      <a:endParaRPr lang="en-I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E" sz="20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4pm</a:t>
                      </a:r>
                      <a:endParaRPr lang="en-I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E" sz="20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8pm</a:t>
                      </a:r>
                      <a:endParaRPr lang="en-I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9804860"/>
                  </a:ext>
                </a:extLst>
              </a:tr>
              <a:tr h="3527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E" sz="20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Temp in </a:t>
                      </a:r>
                      <a:r>
                        <a:rPr lang="en-IE" sz="20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°</a:t>
                      </a:r>
                      <a:r>
                        <a:rPr lang="en-IE" sz="20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</a:t>
                      </a:r>
                      <a:endParaRPr lang="en-I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E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en-IE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°</a:t>
                      </a:r>
                      <a:endParaRPr lang="en-I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E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4°</a:t>
                      </a:r>
                      <a:endParaRPr lang="en-I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E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6°</a:t>
                      </a:r>
                      <a:endParaRPr lang="en-I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E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10°</a:t>
                      </a:r>
                      <a:endParaRPr lang="en-I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E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12°</a:t>
                      </a:r>
                      <a:endParaRPr lang="en-I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E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16°</a:t>
                      </a:r>
                      <a:endParaRPr lang="en-I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4566552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8E9F9323-D8D4-4DCE-94D9-A3C0A3983A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9693" y="3182304"/>
            <a:ext cx="3989770" cy="3035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9830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57425" y="274638"/>
            <a:ext cx="4629150" cy="582612"/>
          </a:xfrm>
        </p:spPr>
        <p:txBody>
          <a:bodyPr>
            <a:normAutofit/>
          </a:bodyPr>
          <a:lstStyle/>
          <a:p>
            <a:r>
              <a:rPr lang="en-IE" sz="3200" dirty="0"/>
              <a:t>Trend Graphs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857250"/>
            <a:ext cx="8568952" cy="572611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IE" sz="1800" dirty="0"/>
          </a:p>
          <a:p>
            <a:endParaRPr lang="en-IE" sz="1800" dirty="0"/>
          </a:p>
          <a:p>
            <a:pPr marL="0" indent="0">
              <a:buNone/>
            </a:pPr>
            <a:endParaRPr lang="en-IE" sz="2200" dirty="0"/>
          </a:p>
          <a:p>
            <a:endParaRPr lang="en-IE" sz="2200" dirty="0"/>
          </a:p>
          <a:p>
            <a:endParaRPr lang="en-IE" sz="2200" dirty="0"/>
          </a:p>
          <a:p>
            <a:endParaRPr lang="en-IE" sz="2200" dirty="0"/>
          </a:p>
          <a:p>
            <a:endParaRPr lang="en-IE" sz="2200" dirty="0"/>
          </a:p>
          <a:p>
            <a:pPr marL="0" indent="0">
              <a:buNone/>
            </a:pPr>
            <a:endParaRPr lang="en-IE" sz="2200" dirty="0"/>
          </a:p>
          <a:p>
            <a:endParaRPr lang="en-IE" sz="2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B29F04-9E81-4054-AA4A-FEDAE1B7F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2CB8CC7F-E629-46F6-93D9-36EF9BD823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8826353"/>
              </p:ext>
            </p:extLst>
          </p:nvPr>
        </p:nvGraphicFramePr>
        <p:xfrm>
          <a:off x="526976" y="1011471"/>
          <a:ext cx="7632848" cy="856781"/>
        </p:xfrm>
        <a:graphic>
          <a:graphicData uri="http://schemas.openxmlformats.org/drawingml/2006/table">
            <a:tbl>
              <a:tblPr firstRow="1" firstCol="1" bandRow="1"/>
              <a:tblGrid>
                <a:gridCol w="1296144">
                  <a:extLst>
                    <a:ext uri="{9D8B030D-6E8A-4147-A177-3AD203B41FA5}">
                      <a16:colId xmlns:a16="http://schemas.microsoft.com/office/drawing/2014/main" val="3945312756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522864177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692958678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3817684438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1548858874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524095871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622610476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E" sz="20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Time</a:t>
                      </a:r>
                      <a:endParaRPr lang="en-I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E" sz="20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Midnight</a:t>
                      </a:r>
                      <a:endParaRPr lang="en-I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E" sz="20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4am</a:t>
                      </a:r>
                      <a:endParaRPr lang="en-I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E" sz="20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8am</a:t>
                      </a:r>
                      <a:endParaRPr lang="en-I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E" sz="20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Noon</a:t>
                      </a:r>
                      <a:endParaRPr lang="en-I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E" sz="20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4pm</a:t>
                      </a:r>
                      <a:endParaRPr lang="en-I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E" sz="20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8pm</a:t>
                      </a:r>
                      <a:endParaRPr lang="en-I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9804860"/>
                  </a:ext>
                </a:extLst>
              </a:tr>
              <a:tr h="3527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E" sz="20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Temp in </a:t>
                      </a:r>
                      <a:r>
                        <a:rPr lang="en-IE" sz="20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°</a:t>
                      </a:r>
                      <a:r>
                        <a:rPr lang="en-IE" sz="20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</a:t>
                      </a:r>
                      <a:endParaRPr lang="en-I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E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en-IE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°</a:t>
                      </a:r>
                      <a:endParaRPr lang="en-I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E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4°</a:t>
                      </a:r>
                      <a:endParaRPr lang="en-I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E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6°</a:t>
                      </a:r>
                      <a:endParaRPr lang="en-I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E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10°</a:t>
                      </a:r>
                      <a:endParaRPr lang="en-I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E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12°</a:t>
                      </a:r>
                      <a:endParaRPr lang="en-I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E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16°</a:t>
                      </a:r>
                      <a:endParaRPr lang="en-I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4566552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8E9F9323-D8D4-4DCE-94D9-A3C0A3983A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8085" y="1761268"/>
            <a:ext cx="6540151" cy="4976591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00D98D-9263-DBCB-7343-0DCC44E1F3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2025</a:t>
            </a:r>
          </a:p>
        </p:txBody>
      </p:sp>
    </p:spTree>
    <p:extLst>
      <p:ext uri="{BB962C8B-B14F-4D97-AF65-F5344CB8AC3E}">
        <p14:creationId xmlns:p14="http://schemas.microsoft.com/office/powerpoint/2010/main" val="77342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742</TotalTime>
  <Words>603</Words>
  <Application>Microsoft Office PowerPoint</Application>
  <PresentationFormat>On-screen Show (4:3)</PresentationFormat>
  <Paragraphs>140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Calibri</vt:lpstr>
      <vt:lpstr>Times New Roman</vt:lpstr>
      <vt:lpstr>Wingdings 2</vt:lpstr>
      <vt:lpstr>Flow</vt:lpstr>
      <vt:lpstr>Wood Manufacturing &amp; Finishing  Trend Graphs</vt:lpstr>
      <vt:lpstr>Trend Graphs </vt:lpstr>
      <vt:lpstr>Trend Graphs </vt:lpstr>
      <vt:lpstr>Trend Graphs </vt:lpstr>
      <vt:lpstr>Trend Graphs </vt:lpstr>
      <vt:lpstr>Trend Graphs </vt:lpstr>
    </vt:vector>
  </TitlesOfParts>
  <Company>DIT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Cabinet-Making</dc:title>
  <dc:creator>Jennifer Byrne</dc:creator>
  <cp:lastModifiedBy>Jennifer Byrne</cp:lastModifiedBy>
  <cp:revision>97</cp:revision>
  <cp:lastPrinted>2020-09-29T10:33:36Z</cp:lastPrinted>
  <dcterms:created xsi:type="dcterms:W3CDTF">2007-01-25T21:43:12Z</dcterms:created>
  <dcterms:modified xsi:type="dcterms:W3CDTF">2025-03-31T10:50:15Z</dcterms:modified>
  <cp:contentStatus/>
</cp:coreProperties>
</file>