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9"/>
  </p:notesMasterIdLst>
  <p:handoutMasterIdLst>
    <p:handoutMasterId r:id="rId10"/>
  </p:handoutMasterIdLst>
  <p:sldIdLst>
    <p:sldId id="256" r:id="rId2"/>
    <p:sldId id="280" r:id="rId3"/>
    <p:sldId id="281" r:id="rId4"/>
    <p:sldId id="282" r:id="rId5"/>
    <p:sldId id="276" r:id="rId6"/>
    <p:sldId id="283" r:id="rId7"/>
    <p:sldId id="271" r:id="rId8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3/28/2025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28/03/2025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</a:t>
            </a:r>
            <a:r>
              <a:rPr lang="en-GB"/>
              <a:t>Finishing </a:t>
            </a:r>
            <a:br>
              <a:rPr lang="en-GB"/>
            </a:br>
            <a:r>
              <a:rPr lang="en-GB"/>
              <a:t>Perimeters 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2">
            <a:extLst>
              <a:ext uri="{FF2B5EF4-FFF2-40B4-BE49-F238E27FC236}">
                <a16:creationId xmlns:a16="http://schemas.microsoft.com/office/drawing/2014/main" id="{31608058-AE0A-434A-9FB6-33A671A0C3D4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89635" y="4058841"/>
            <a:ext cx="3402806" cy="2584847"/>
          </a:xfrm>
          <a:noFill/>
        </p:spPr>
      </p:pic>
      <p:pic>
        <p:nvPicPr>
          <p:cNvPr id="3076" name="Picture 2">
            <a:extLst>
              <a:ext uri="{FF2B5EF4-FFF2-40B4-BE49-F238E27FC236}">
                <a16:creationId xmlns:a16="http://schemas.microsoft.com/office/drawing/2014/main" id="{FC1A6620-07F0-45ED-A147-C5680BCEA43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5816" y="933450"/>
            <a:ext cx="3618310" cy="2495550"/>
          </a:xfrm>
          <a:noFill/>
        </p:spPr>
      </p:pic>
      <p:sp>
        <p:nvSpPr>
          <p:cNvPr id="3074" name="Text Placeholder 3">
            <a:extLst>
              <a:ext uri="{FF2B5EF4-FFF2-40B4-BE49-F238E27FC236}">
                <a16:creationId xmlns:a16="http://schemas.microsoft.com/office/drawing/2014/main" id="{5DB072E3-B0FF-4C3C-81E0-7D06971CC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529" y="686197"/>
            <a:ext cx="6408266" cy="594122"/>
          </a:xfrm>
        </p:spPr>
        <p:txBody>
          <a:bodyPr/>
          <a:lstStyle/>
          <a:p>
            <a:r>
              <a:rPr lang="en-IE" altLang="en-US" b="0" dirty="0">
                <a:solidFill>
                  <a:schemeClr val="tx1"/>
                </a:solidFill>
              </a:rPr>
              <a:t>Q 1  Find the perimeter of the shape below</a:t>
            </a:r>
          </a:p>
        </p:txBody>
      </p:sp>
      <p:sp>
        <p:nvSpPr>
          <p:cNvPr id="3075" name="Text Placeholder 5">
            <a:extLst>
              <a:ext uri="{FF2B5EF4-FFF2-40B4-BE49-F238E27FC236}">
                <a16:creationId xmlns:a16="http://schemas.microsoft.com/office/drawing/2014/main" id="{4D8E0C44-783D-423A-B3A4-AA7B4CBF3C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3529" y="3429000"/>
            <a:ext cx="8208912" cy="1133475"/>
          </a:xfrm>
        </p:spPr>
        <p:txBody>
          <a:bodyPr/>
          <a:lstStyle/>
          <a:p>
            <a:r>
              <a:rPr lang="en-IE" altLang="en-US" b="0" dirty="0">
                <a:solidFill>
                  <a:schemeClr val="tx1"/>
                </a:solidFill>
              </a:rPr>
              <a:t>Q 2  Find the amount of skirting needed for the Floor below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5BA137C-CB29-4543-9E00-B2E4C7E16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D22C36-43B7-4095-B5D1-A71F5B7FF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Placeholder 3">
            <a:extLst>
              <a:ext uri="{FF2B5EF4-FFF2-40B4-BE49-F238E27FC236}">
                <a16:creationId xmlns:a16="http://schemas.microsoft.com/office/drawing/2014/main" id="{3DF911ED-1EE8-4E7F-8097-93F962634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382" y="1113072"/>
            <a:ext cx="6264250" cy="594122"/>
          </a:xfrm>
        </p:spPr>
        <p:txBody>
          <a:bodyPr/>
          <a:lstStyle/>
          <a:p>
            <a:r>
              <a:rPr lang="en-IE" altLang="en-US" b="0" dirty="0">
                <a:solidFill>
                  <a:schemeClr val="tx1"/>
                </a:solidFill>
              </a:rPr>
              <a:t>Ans 1     </a:t>
            </a:r>
          </a:p>
          <a:p>
            <a:r>
              <a:rPr lang="en-IE" altLang="en-US" b="0" dirty="0">
                <a:solidFill>
                  <a:schemeClr val="tx1"/>
                </a:solidFill>
              </a:rPr>
              <a:t>15 + 30 + 6  + 12 + 9 + 18 = 90 cm </a:t>
            </a:r>
          </a:p>
        </p:txBody>
      </p:sp>
      <p:sp>
        <p:nvSpPr>
          <p:cNvPr id="4099" name="Text Placeholder 5">
            <a:extLst>
              <a:ext uri="{FF2B5EF4-FFF2-40B4-BE49-F238E27FC236}">
                <a16:creationId xmlns:a16="http://schemas.microsoft.com/office/drawing/2014/main" id="{0CDFAD5C-33A6-4A82-8ABF-95C7A93464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7382" y="2174906"/>
            <a:ext cx="8277066" cy="1620441"/>
          </a:xfrm>
        </p:spPr>
        <p:txBody>
          <a:bodyPr/>
          <a:lstStyle/>
          <a:p>
            <a:pPr algn="ctr"/>
            <a:endParaRPr lang="en-IE" altLang="en-US" dirty="0">
              <a:solidFill>
                <a:schemeClr val="tx1"/>
              </a:solidFill>
            </a:endParaRPr>
          </a:p>
          <a:p>
            <a:pPr algn="ctr"/>
            <a:endParaRPr lang="en-IE" altLang="en-US" dirty="0">
              <a:solidFill>
                <a:schemeClr val="tx1"/>
              </a:solidFill>
            </a:endParaRPr>
          </a:p>
          <a:p>
            <a:pPr algn="ctr"/>
            <a:endParaRPr lang="en-IE" altLang="en-US" dirty="0">
              <a:solidFill>
                <a:schemeClr val="tx1"/>
              </a:solidFill>
            </a:endParaRPr>
          </a:p>
          <a:p>
            <a:pPr algn="ctr"/>
            <a:r>
              <a:rPr lang="en-IE" altLang="en-US" dirty="0">
                <a:solidFill>
                  <a:schemeClr val="tx1"/>
                </a:solidFill>
              </a:rPr>
              <a:t>0r</a:t>
            </a:r>
          </a:p>
          <a:p>
            <a:r>
              <a:rPr lang="en-IE" altLang="en-US" b="0" dirty="0">
                <a:solidFill>
                  <a:schemeClr val="tx1"/>
                </a:solidFill>
              </a:rPr>
              <a:t>Ans 1 If you pull the corners back out you get a rectangle shape which does not affect the perimeter.  </a:t>
            </a:r>
          </a:p>
          <a:p>
            <a:r>
              <a:rPr lang="en-IE" altLang="en-US" b="0" dirty="0">
                <a:solidFill>
                  <a:schemeClr val="tx1"/>
                </a:solidFill>
              </a:rPr>
              <a:t>2 ( 15 + 30 ) = 90cm</a:t>
            </a:r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F8B23DE6-6C70-4F1E-94C2-7DCEF3FB420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16" r="8064" b="4118"/>
          <a:stretch>
            <a:fillRect/>
          </a:stretch>
        </p:blipFill>
        <p:spPr>
          <a:xfrm>
            <a:off x="5220072" y="807704"/>
            <a:ext cx="3078956" cy="2051447"/>
          </a:xfrm>
          <a:noFill/>
        </p:spPr>
      </p:pic>
      <p:pic>
        <p:nvPicPr>
          <p:cNvPr id="4101" name="Picture 2">
            <a:extLst>
              <a:ext uri="{FF2B5EF4-FFF2-40B4-BE49-F238E27FC236}">
                <a16:creationId xmlns:a16="http://schemas.microsoft.com/office/drawing/2014/main" id="{FEB42740-F497-4576-BA39-E4E37E1AEBE7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55208" y="4098861"/>
            <a:ext cx="2808684" cy="1951435"/>
          </a:xfrm>
          <a:noFill/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31F7F2F-F897-490C-A233-58F1F0AB2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DDAFE5-3AFD-4632-94B8-04CB4F664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Placeholder 3">
            <a:extLst>
              <a:ext uri="{FF2B5EF4-FFF2-40B4-BE49-F238E27FC236}">
                <a16:creationId xmlns:a16="http://schemas.microsoft.com/office/drawing/2014/main" id="{1D99243E-0505-483B-B167-22030C78D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9581" y="1047829"/>
            <a:ext cx="7488832" cy="594122"/>
          </a:xfrm>
        </p:spPr>
        <p:txBody>
          <a:bodyPr/>
          <a:lstStyle/>
          <a:p>
            <a:r>
              <a:rPr lang="en-IE" altLang="en-US" b="0" dirty="0">
                <a:solidFill>
                  <a:schemeClr val="tx1"/>
                </a:solidFill>
              </a:rPr>
              <a:t>Ans 2   </a:t>
            </a:r>
          </a:p>
          <a:p>
            <a:r>
              <a:rPr lang="en-IE" altLang="en-US" b="0" dirty="0"/>
              <a:t>24 + </a:t>
            </a:r>
            <a:r>
              <a:rPr lang="en-IE" altLang="en-US" b="0" dirty="0">
                <a:solidFill>
                  <a:srgbClr val="FF0000"/>
                </a:solidFill>
              </a:rPr>
              <a:t>6</a:t>
            </a:r>
            <a:r>
              <a:rPr lang="en-IE" altLang="en-US" b="0" dirty="0"/>
              <a:t> + </a:t>
            </a:r>
            <a:r>
              <a:rPr lang="en-IE" altLang="en-US" b="0" dirty="0">
                <a:solidFill>
                  <a:srgbClr val="FF3300"/>
                </a:solidFill>
              </a:rPr>
              <a:t>4</a:t>
            </a:r>
            <a:r>
              <a:rPr lang="en-IE" altLang="en-US" b="0" dirty="0"/>
              <a:t> +  9 +  + 15 + </a:t>
            </a:r>
            <a:r>
              <a:rPr lang="en-IE" altLang="en-US" b="0" dirty="0">
                <a:solidFill>
                  <a:srgbClr val="FF3300"/>
                </a:solidFill>
              </a:rPr>
              <a:t>9</a:t>
            </a:r>
            <a:r>
              <a:rPr lang="en-IE" altLang="en-US" b="0" dirty="0"/>
              <a:t> + 5 + 6  =  78cm </a:t>
            </a:r>
          </a:p>
        </p:txBody>
      </p:sp>
      <p:sp>
        <p:nvSpPr>
          <p:cNvPr id="5123" name="Text Placeholder 5">
            <a:extLst>
              <a:ext uri="{FF2B5EF4-FFF2-40B4-BE49-F238E27FC236}">
                <a16:creationId xmlns:a16="http://schemas.microsoft.com/office/drawing/2014/main" id="{061B4DC2-DFB8-4F77-8BC4-6C10986A71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2570" y="2191723"/>
            <a:ext cx="8280920" cy="1458515"/>
          </a:xfrm>
        </p:spPr>
        <p:txBody>
          <a:bodyPr/>
          <a:lstStyle/>
          <a:p>
            <a:endParaRPr lang="en-IE" altLang="en-US" b="0" dirty="0">
              <a:solidFill>
                <a:schemeClr val="accent1"/>
              </a:solidFill>
            </a:endParaRPr>
          </a:p>
          <a:p>
            <a:endParaRPr lang="en-IE" altLang="en-US" b="0" dirty="0">
              <a:solidFill>
                <a:schemeClr val="accent1"/>
              </a:solidFill>
            </a:endParaRPr>
          </a:p>
          <a:p>
            <a:pPr algn="ctr"/>
            <a:endParaRPr lang="en-IE" altLang="en-US" b="0" dirty="0">
              <a:solidFill>
                <a:schemeClr val="accent1"/>
              </a:solidFill>
            </a:endParaRPr>
          </a:p>
          <a:p>
            <a:pPr algn="ctr"/>
            <a:endParaRPr lang="en-IE" altLang="en-US" b="0" dirty="0">
              <a:solidFill>
                <a:schemeClr val="accent1"/>
              </a:solidFill>
            </a:endParaRPr>
          </a:p>
          <a:p>
            <a:pPr algn="ctr"/>
            <a:endParaRPr lang="en-IE" altLang="en-US" b="0" dirty="0">
              <a:solidFill>
                <a:schemeClr val="accent1"/>
              </a:solidFill>
            </a:endParaRPr>
          </a:p>
          <a:p>
            <a:pPr algn="ctr"/>
            <a:r>
              <a:rPr lang="en-IE" altLang="en-US" b="0" dirty="0">
                <a:solidFill>
                  <a:schemeClr val="tx1"/>
                </a:solidFill>
              </a:rPr>
              <a:t> </a:t>
            </a:r>
            <a:r>
              <a:rPr lang="en-IE" altLang="en-US" sz="2100" dirty="0">
                <a:solidFill>
                  <a:schemeClr val="tx1"/>
                </a:solidFill>
              </a:rPr>
              <a:t>or</a:t>
            </a:r>
            <a:r>
              <a:rPr lang="en-IE" altLang="en-US" b="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IE" altLang="en-US" b="0" dirty="0">
              <a:solidFill>
                <a:schemeClr val="accent1"/>
              </a:solidFill>
            </a:endParaRPr>
          </a:p>
          <a:p>
            <a:r>
              <a:rPr lang="en-IE" altLang="en-US" b="0" dirty="0">
                <a:solidFill>
                  <a:schemeClr val="tx1"/>
                </a:solidFill>
              </a:rPr>
              <a:t>If you pull the corners back out you get a rectangle shape which does not affect the perimeter </a:t>
            </a:r>
          </a:p>
          <a:p>
            <a:r>
              <a:rPr lang="en-IE" altLang="en-US" b="0" dirty="0">
                <a:solidFill>
                  <a:schemeClr val="tx1"/>
                </a:solidFill>
              </a:rPr>
              <a:t>Ans 2        </a:t>
            </a:r>
            <a:r>
              <a:rPr lang="en-IE" altLang="en-US" b="0" dirty="0"/>
              <a:t>2</a:t>
            </a:r>
            <a:r>
              <a:rPr lang="en-IE" altLang="en-US" b="0" dirty="0">
                <a:solidFill>
                  <a:schemeClr val="accent1"/>
                </a:solidFill>
              </a:rPr>
              <a:t> </a:t>
            </a:r>
            <a:r>
              <a:rPr lang="en-IE" altLang="en-US" b="0" dirty="0"/>
              <a:t>( 24 + 15) = 78m</a:t>
            </a:r>
          </a:p>
          <a:p>
            <a:endParaRPr lang="en-IE" altLang="en-US" b="0" dirty="0"/>
          </a:p>
        </p:txBody>
      </p:sp>
      <p:pic>
        <p:nvPicPr>
          <p:cNvPr id="5124" name="Picture 2">
            <a:extLst>
              <a:ext uri="{FF2B5EF4-FFF2-40B4-BE49-F238E27FC236}">
                <a16:creationId xmlns:a16="http://schemas.microsoft.com/office/drawing/2014/main" id="{13E2DB1E-E145-4614-B0D4-5D0482ADEC9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3" r="5086" b="4063"/>
          <a:stretch>
            <a:fillRect/>
          </a:stretch>
        </p:blipFill>
        <p:spPr>
          <a:xfrm>
            <a:off x="5938937" y="897215"/>
            <a:ext cx="2915840" cy="2083594"/>
          </a:xfrm>
          <a:noFill/>
        </p:spPr>
      </p:pic>
      <p:pic>
        <p:nvPicPr>
          <p:cNvPr id="5125" name="Picture 2">
            <a:extLst>
              <a:ext uri="{FF2B5EF4-FFF2-40B4-BE49-F238E27FC236}">
                <a16:creationId xmlns:a16="http://schemas.microsoft.com/office/drawing/2014/main" id="{EE9839EC-32A0-4DCF-BAB0-6A842F3FA7C3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58668" y="4190785"/>
            <a:ext cx="3077765" cy="2055019"/>
          </a:xfrm>
          <a:noFill/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81F0608-90A3-42C9-B085-6CC7E252A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12669F-0952-4C93-99BB-9595BF67D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A080608-ED29-4298-89BD-8EB57A9E8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397" y="221456"/>
            <a:ext cx="4629150" cy="669131"/>
          </a:xfrm>
        </p:spPr>
        <p:txBody>
          <a:bodyPr/>
          <a:lstStyle/>
          <a:p>
            <a:r>
              <a:rPr lang="en-IE" altLang="en-US" dirty="0"/>
              <a:t>Perimeters </a:t>
            </a:r>
          </a:p>
        </p:txBody>
      </p:sp>
      <p:sp>
        <p:nvSpPr>
          <p:cNvPr id="6147" name="TextBox 15">
            <a:extLst>
              <a:ext uri="{FF2B5EF4-FFF2-40B4-BE49-F238E27FC236}">
                <a16:creationId xmlns:a16="http://schemas.microsoft.com/office/drawing/2014/main" id="{985F7CF5-04C4-40C3-A0CF-EEF17984E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1278672"/>
            <a:ext cx="583264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Square</a:t>
            </a:r>
            <a:r>
              <a:rPr lang="en-IE" altLang="en-US" sz="2000"/>
              <a:t>:   </a:t>
            </a:r>
            <a:r>
              <a:rPr lang="en-IE" altLang="en-US" sz="2000" dirty="0"/>
              <a:t>S</a:t>
            </a:r>
            <a:r>
              <a:rPr lang="en-IE" altLang="en-US" sz="2000"/>
              <a:t>um </a:t>
            </a:r>
            <a:r>
              <a:rPr lang="en-IE" altLang="en-US" sz="2000" dirty="0"/>
              <a:t>of 4 sides </a:t>
            </a:r>
          </a:p>
          <a:p>
            <a:pPr eaLnBrk="1" hangingPunct="1"/>
            <a:r>
              <a:rPr lang="en-IE" altLang="en-US" sz="2000" dirty="0"/>
              <a:t>4 x Length   =  Perimeter 	        4 x 6 = 24m</a:t>
            </a:r>
          </a:p>
        </p:txBody>
      </p:sp>
      <p:sp>
        <p:nvSpPr>
          <p:cNvPr id="6148" name="Rectangle 16">
            <a:extLst>
              <a:ext uri="{FF2B5EF4-FFF2-40B4-BE49-F238E27FC236}">
                <a16:creationId xmlns:a16="http://schemas.microsoft.com/office/drawing/2014/main" id="{1A246808-47EE-496A-AA37-017484449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2294335"/>
            <a:ext cx="626231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Rectangle:  Sum of 4 sides</a:t>
            </a:r>
          </a:p>
          <a:p>
            <a:pPr eaLnBrk="1" hangingPunct="1"/>
            <a:r>
              <a:rPr lang="en-IE" altLang="en-US" sz="2000" dirty="0"/>
              <a:t>2 x  Length + Width = Perimeter.       2( 6 + 3 ) = 18m</a:t>
            </a:r>
          </a:p>
        </p:txBody>
      </p:sp>
      <p:sp>
        <p:nvSpPr>
          <p:cNvPr id="6154" name="TextBox 31">
            <a:extLst>
              <a:ext uri="{FF2B5EF4-FFF2-40B4-BE49-F238E27FC236}">
                <a16:creationId xmlns:a16="http://schemas.microsoft.com/office/drawing/2014/main" id="{5573FF67-A896-4A8C-8057-5388D1369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3" y="3625066"/>
            <a:ext cx="6696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Triangle:  Sum of 3 sides  	        3 + 4 + 5 = 12m </a:t>
            </a:r>
          </a:p>
        </p:txBody>
      </p:sp>
      <p:sp>
        <p:nvSpPr>
          <p:cNvPr id="6157" name="TextBox 36">
            <a:extLst>
              <a:ext uri="{FF2B5EF4-FFF2-40B4-BE49-F238E27FC236}">
                <a16:creationId xmlns:a16="http://schemas.microsoft.com/office/drawing/2014/main" id="{82A5D2FA-93BC-4FE0-9777-731B472CA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4994672"/>
            <a:ext cx="669674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dirty="0"/>
              <a:t>Circle:   Length of Circumference   2</a:t>
            </a:r>
            <a:r>
              <a:rPr lang="el-GR" altLang="en-US" sz="2000" dirty="0"/>
              <a:t>Π</a:t>
            </a:r>
            <a:r>
              <a:rPr lang="en-IE" altLang="en-US" sz="2000" dirty="0"/>
              <a:t>r  =  perimeter </a:t>
            </a:r>
          </a:p>
          <a:p>
            <a:pPr eaLnBrk="1" hangingPunct="1"/>
            <a:r>
              <a:rPr lang="en-IE" altLang="en-US" sz="2000" dirty="0"/>
              <a:t>2 x 3.14 x 3  = 18.84m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r>
              <a:rPr lang="en-IE" altLang="en-US" sz="2000" dirty="0"/>
              <a:t>Ø  = diameter     r = radius    </a:t>
            </a:r>
          </a:p>
          <a:p>
            <a:pPr eaLnBrk="1" hangingPunct="1"/>
            <a:endParaRPr lang="en-IE" alt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EB404C-D91E-4710-8E00-FDF9F22BC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97" y="948343"/>
            <a:ext cx="1496375" cy="13685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EAEF22-61C1-4CB6-A38C-AF557D2FAE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313" y="2214520"/>
            <a:ext cx="1546578" cy="10156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880FADB-1E92-441E-BD48-5DFD72E7DD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797" y="3399148"/>
            <a:ext cx="1546579" cy="13247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6435988-D6D3-449B-9941-2E7E9026BB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797" y="4987360"/>
            <a:ext cx="1431735" cy="1649184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0D9035-2620-4C32-8609-A39FCACA5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B08EAFE-18C9-4630-8054-A390EAC46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8" grpId="0"/>
      <p:bldP spid="6154" grpId="0"/>
      <p:bldP spid="61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0">
            <a:extLst>
              <a:ext uri="{FF2B5EF4-FFF2-40B4-BE49-F238E27FC236}">
                <a16:creationId xmlns:a16="http://schemas.microsoft.com/office/drawing/2014/main" id="{5C36CB74-7637-496C-89B8-13E8AF751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058" y="275035"/>
            <a:ext cx="4629150" cy="777701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Perimeter  Sheet 1</a:t>
            </a:r>
          </a:p>
        </p:txBody>
      </p:sp>
      <p:sp>
        <p:nvSpPr>
          <p:cNvPr id="7171" name="Content Placeholder 11">
            <a:extLst>
              <a:ext uri="{FF2B5EF4-FFF2-40B4-BE49-F238E27FC236}">
                <a16:creationId xmlns:a16="http://schemas.microsoft.com/office/drawing/2014/main" id="{853DA0C6-426B-4BD0-AAF1-549676F7B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052736"/>
            <a:ext cx="8208912" cy="5310535"/>
          </a:xfrm>
        </p:spPr>
        <p:txBody>
          <a:bodyPr/>
          <a:lstStyle/>
          <a:p>
            <a:pPr eaLnBrk="1" hangingPunct="1"/>
            <a:r>
              <a:rPr lang="en-IE" altLang="en-US" sz="2000" dirty="0"/>
              <a:t>Find the perimeter of the following Squares:</a:t>
            </a:r>
          </a:p>
          <a:p>
            <a:pPr eaLnBrk="1" hangingPunct="1"/>
            <a:r>
              <a:rPr lang="en-IE" altLang="en-US" sz="2000" dirty="0"/>
              <a:t>Q1  	Side    32m	</a:t>
            </a:r>
          </a:p>
          <a:p>
            <a:pPr eaLnBrk="1" hangingPunct="1"/>
            <a:r>
              <a:rPr lang="en-IE" altLang="en-US" sz="2000" dirty="0"/>
              <a:t>Q2    	Side    14m</a:t>
            </a:r>
          </a:p>
          <a:p>
            <a:pPr eaLnBrk="1" hangingPunct="1"/>
            <a:r>
              <a:rPr lang="en-IE" altLang="en-US" sz="2000" dirty="0"/>
              <a:t>Q3	Side    21m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r>
              <a:rPr lang="en-IE" altLang="en-US" sz="2000" dirty="0"/>
              <a:t>Find the perimeter of the following Rectangles:</a:t>
            </a:r>
          </a:p>
          <a:p>
            <a:pPr eaLnBrk="1" hangingPunct="1"/>
            <a:r>
              <a:rPr lang="en-IE" altLang="en-US" sz="2000" dirty="0"/>
              <a:t>Q1	 Length  4.71m   width 2.1</a:t>
            </a:r>
          </a:p>
          <a:p>
            <a:pPr eaLnBrk="1" hangingPunct="1"/>
            <a:r>
              <a:rPr lang="en-IE" altLang="en-US" sz="2000" dirty="0"/>
              <a:t>Q2 	 Length  6.23m   width 3m</a:t>
            </a:r>
          </a:p>
          <a:p>
            <a:pPr eaLnBrk="1" hangingPunct="1"/>
            <a:r>
              <a:rPr lang="en-IE" altLang="en-US" sz="2000" dirty="0"/>
              <a:t>Q3	 Length  4.25m   width 1.05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2000" dirty="0"/>
          </a:p>
          <a:p>
            <a:pPr eaLnBrk="1" hangingPunct="1"/>
            <a:r>
              <a:rPr lang="en-IE" altLang="en-US" sz="2000" dirty="0"/>
              <a:t>Find the Circumference of the following  Circles:</a:t>
            </a:r>
          </a:p>
          <a:p>
            <a:pPr eaLnBrk="1" hangingPunct="1"/>
            <a:r>
              <a:rPr lang="en-IE" altLang="en-US" sz="2000" dirty="0"/>
              <a:t>Q1 	Diameter  =  25m</a:t>
            </a:r>
          </a:p>
          <a:p>
            <a:pPr eaLnBrk="1" hangingPunct="1"/>
            <a:r>
              <a:rPr lang="en-IE" altLang="en-US" sz="2000" dirty="0"/>
              <a:t>Q2	Radius =  6m</a:t>
            </a:r>
          </a:p>
          <a:p>
            <a:pPr eaLnBrk="1" hangingPunct="1"/>
            <a:r>
              <a:rPr lang="en-IE" altLang="en-US" sz="2000" dirty="0"/>
              <a:t>Q3	Diameter = 42m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B4BC202-EFD6-4A9F-AA64-5C159942A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13DB4C-EC9B-4B91-9E05-50A18A8B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0">
            <a:extLst>
              <a:ext uri="{FF2B5EF4-FFF2-40B4-BE49-F238E27FC236}">
                <a16:creationId xmlns:a16="http://schemas.microsoft.com/office/drawing/2014/main" id="{3B5EC8E9-AB40-43FA-AADC-8C0C44DD8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854769"/>
            <a:ext cx="4629150" cy="238125"/>
          </a:xfrm>
        </p:spPr>
        <p:txBody>
          <a:bodyPr/>
          <a:lstStyle/>
          <a:p>
            <a:pPr eaLnBrk="1" hangingPunct="1"/>
            <a:r>
              <a:rPr lang="en-IE" altLang="en-US" sz="3200" dirty="0">
                <a:solidFill>
                  <a:schemeClr val="tx1"/>
                </a:solidFill>
              </a:rPr>
              <a:t>Perimeter Sheet 1 Answers</a:t>
            </a:r>
          </a:p>
        </p:txBody>
      </p:sp>
      <p:sp>
        <p:nvSpPr>
          <p:cNvPr id="8195" name="Content Placeholder 11">
            <a:extLst>
              <a:ext uri="{FF2B5EF4-FFF2-40B4-BE49-F238E27FC236}">
                <a16:creationId xmlns:a16="http://schemas.microsoft.com/office/drawing/2014/main" id="{6A02FEEA-E28F-417E-8585-5C81EC677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6563047" cy="4662463"/>
          </a:xfrm>
        </p:spPr>
        <p:txBody>
          <a:bodyPr/>
          <a:lstStyle/>
          <a:p>
            <a:pPr eaLnBrk="1" hangingPunct="1"/>
            <a:r>
              <a:rPr lang="en-IE" altLang="en-US" sz="2000" dirty="0"/>
              <a:t>Find the perimeter of the following Squares:</a:t>
            </a:r>
          </a:p>
          <a:p>
            <a:pPr eaLnBrk="1" hangingPunct="1"/>
            <a:r>
              <a:rPr lang="en-IE" altLang="en-US" sz="2000" dirty="0"/>
              <a:t>1  	32 x 4 = 128m	</a:t>
            </a:r>
          </a:p>
          <a:p>
            <a:pPr eaLnBrk="1" hangingPunct="1"/>
            <a:r>
              <a:rPr lang="en-IE" altLang="en-US" sz="2000" dirty="0"/>
              <a:t>2    	14 x 4 = 56m</a:t>
            </a:r>
          </a:p>
          <a:p>
            <a:pPr eaLnBrk="1" hangingPunct="1"/>
            <a:r>
              <a:rPr lang="en-IE" altLang="en-US" sz="2000" dirty="0"/>
              <a:t>3	21 x 4 = 84m</a:t>
            </a:r>
          </a:p>
          <a:p>
            <a:pPr eaLnBrk="1" hangingPunct="1"/>
            <a:endParaRPr lang="en-IE" altLang="en-US" sz="2000" dirty="0"/>
          </a:p>
          <a:p>
            <a:pPr eaLnBrk="1" hangingPunct="1"/>
            <a:r>
              <a:rPr lang="en-IE" altLang="en-US" sz="2000" dirty="0"/>
              <a:t>Find the perimeter of the following Rectangles:</a:t>
            </a:r>
          </a:p>
          <a:p>
            <a:pPr eaLnBrk="1" hangingPunct="1"/>
            <a:r>
              <a:rPr lang="en-IE" altLang="en-US" sz="2000" dirty="0"/>
              <a:t>1	 2(4.71 + 2.1) =  13.62m</a:t>
            </a:r>
          </a:p>
          <a:p>
            <a:pPr eaLnBrk="1" hangingPunct="1"/>
            <a:r>
              <a:rPr lang="en-IE" altLang="en-US" sz="2000" dirty="0"/>
              <a:t>2 	 2(6.23 + 3) = 18.46m</a:t>
            </a:r>
          </a:p>
          <a:p>
            <a:pPr eaLnBrk="1" hangingPunct="1"/>
            <a:r>
              <a:rPr lang="en-IE" altLang="en-US" sz="2000" dirty="0"/>
              <a:t>3	 2(4.25 + 1.05) = 10.60m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IE" altLang="en-US" sz="2000" dirty="0"/>
          </a:p>
          <a:p>
            <a:pPr eaLnBrk="1" hangingPunct="1"/>
            <a:r>
              <a:rPr lang="en-IE" altLang="en-US" sz="2000" dirty="0"/>
              <a:t>Find the Circumference of the following Circles:</a:t>
            </a:r>
          </a:p>
          <a:p>
            <a:pPr eaLnBrk="1" hangingPunct="1"/>
            <a:r>
              <a:rPr lang="en-IE" altLang="en-US" sz="2000" dirty="0"/>
              <a:t>1 	2 x 3.14 x 12.5 = 78.5m</a:t>
            </a:r>
          </a:p>
          <a:p>
            <a:pPr eaLnBrk="1" hangingPunct="1"/>
            <a:r>
              <a:rPr lang="en-IE" altLang="en-US" sz="2000" dirty="0"/>
              <a:t>2	2 x 3.14 X 6 =  37.68m</a:t>
            </a:r>
          </a:p>
          <a:p>
            <a:pPr eaLnBrk="1" hangingPunct="1"/>
            <a:r>
              <a:rPr lang="en-IE" altLang="en-US" sz="2000" dirty="0"/>
              <a:t>3	2 x 3.14 x 21 =  131.88m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247A647-05B5-4D0F-9571-2451FA124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BA8C52-C114-449A-AABB-0ADEB7EC9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604</TotalTime>
  <Words>415</Words>
  <Application>Microsoft Office PowerPoint</Application>
  <PresentationFormat>On-screen Show (4:3)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Constantia</vt:lpstr>
      <vt:lpstr>Times New Roman</vt:lpstr>
      <vt:lpstr>Wingdings 2</vt:lpstr>
      <vt:lpstr>Flow</vt:lpstr>
      <vt:lpstr>Wood Manufacturing &amp; Finishing  Perimeters </vt:lpstr>
      <vt:lpstr>PowerPoint Presentation</vt:lpstr>
      <vt:lpstr>PowerPoint Presentation</vt:lpstr>
      <vt:lpstr>PowerPoint Presentation</vt:lpstr>
      <vt:lpstr>Perimeters </vt:lpstr>
      <vt:lpstr>Perimeter  Sheet 1</vt:lpstr>
      <vt:lpstr>Perimeter Sheet 1 Answers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77</cp:revision>
  <cp:lastPrinted>2020-09-29T10:33:36Z</cp:lastPrinted>
  <dcterms:created xsi:type="dcterms:W3CDTF">2007-01-25T21:43:12Z</dcterms:created>
  <dcterms:modified xsi:type="dcterms:W3CDTF">2025-03-28T09:50:08Z</dcterms:modified>
  <cp:contentStatus/>
</cp:coreProperties>
</file>