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9" r:id="rId12"/>
    <p:sldId id="285" r:id="rId13"/>
    <p:sldId id="286" r:id="rId14"/>
    <p:sldId id="288" r:id="rId15"/>
    <p:sldId id="287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E9D5A-00C7-403F-82B5-B1F8C6BA586D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17F6-8867-4CDC-96C7-50B09FCC08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826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E7AA-BBAF-49AA-9F44-16130826E2CA}" type="datetime1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E641-CA83-447E-B84C-97F44615A5B2}" type="datetime1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BD3-FFF2-41A2-B044-51D904D7067D}" type="datetime1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6456-752C-46B0-A020-543F971EAB9C}" type="datetime1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B85-1B7F-4A69-B526-72E33869EC8D}" type="datetime1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80C8-9D94-4A25-9D00-3048D9EADCDF}" type="datetime1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2F2C-7041-4AF5-AB89-BC30325E7012}" type="datetime1">
              <a:rPr lang="en-GB" smtClean="0"/>
              <a:t>09/04/2025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9D22-3832-40C2-AD9D-8C8A76B94CD3}" type="datetime1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5AC1-C826-4210-B5A4-F1EBA0A164A4}" type="datetime1">
              <a:rPr lang="en-GB" smtClean="0"/>
              <a:t>09/04/2025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345A-29EC-45B7-A40A-6DB7F51FBDD7}" type="datetime1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BDFE-2DB3-47D2-8DB8-D69B2982F152}" type="datetime1">
              <a:rPr lang="en-GB" smtClean="0"/>
              <a:t>09/04/2025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fld id="{9155582F-4C7A-41C7-B992-AD0C76DBDBC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/>
              <a:t>Jennifer Byrne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2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87F05B94-DFF2-4580-B732-9D9184EC0EBB}" type="datetime1">
              <a:rPr lang="en-GB" smtClean="0"/>
              <a:t>09/04/2025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xhausys.com/eu-en/hima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5Iefvhne7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mDodQpacj4?si=JjIRHY5i5q1QmueA" TargetMode="External"/><Relationship Id="rId2" Type="http://schemas.openxmlformats.org/officeDocument/2006/relationships/hyperlink" Target="https://noyeks.ie/worktops/?gad_source=1&amp;gclid=Cj0KCQjwhr6_BhD4ARIsAH1YdjBriqygEyw4jgFVka79jUZiXTbeYJCdVEhJcnItaT3Td9TXHzUUY2MaAo1jEALw_wc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ormica.com/en-ie/products/axworkto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elvo.ie/stainles-steel-fabrication/stainless-steel-kitchen-worktop-made-measur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tiglass.ie/service/glass-contertop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mbfg.co.uk/epoxy-resins.html?gclid=CjwKCAjw04yjBhApEiwAJcvNoZhjnTY_IX2yMU9_63Hvnf5sJHcqZ87Z8iTt4szuuz1i-XHNk5XwkRoCRFIQAvD_BwE" TargetMode="External"/><Relationship Id="rId2" Type="http://schemas.openxmlformats.org/officeDocument/2006/relationships/hyperlink" Target="https://www.hsa.ie/eng/publications_and_forms/publications/chemical_and_hazardous_substances/epoxy_resins_information_sheet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rs.ie/product-category/products/epoxy-resin/" TargetMode="External"/><Relationship Id="rId5" Type="http://schemas.openxmlformats.org/officeDocument/2006/relationships/hyperlink" Target="https://www.wallerwickham.ie/" TargetMode="External"/><Relationship Id="rId4" Type="http://schemas.openxmlformats.org/officeDocument/2006/relationships/hyperlink" Target="https://www.digsdigs.com/30-unique-kitchen-countertops-of-different-material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raniteworktops.i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milyhandyman.com/list/granite-like-countertop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pa.i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ejeYcVOA0K/?img_index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G92s2qJs2h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gRv7a-kc5k?si=mrfegldq0RqsCdL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814" y="1229487"/>
            <a:ext cx="7417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E" sz="6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Alternative Worktops</a:t>
            </a:r>
            <a:endParaRPr lang="en-IE" sz="6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82F-4C7A-41C7-B992-AD0C76DBDBCD}" type="slidenum">
              <a:rPr lang="en-GB" smtClean="0"/>
              <a:t>1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8C96A3-3581-7BA0-5CEF-22DEBA21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DC5A2-B5DF-6DE6-21E5-5DD76E0FF61E}"/>
              </a:ext>
            </a:extLst>
          </p:cNvPr>
          <p:cNvSpPr/>
          <p:nvPr/>
        </p:nvSpPr>
        <p:spPr>
          <a:xfrm>
            <a:off x="738065" y="2324724"/>
            <a:ext cx="74173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E" sz="44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An overview of worktops made from a variety of material</a:t>
            </a:r>
          </a:p>
          <a:p>
            <a:pPr lvl="0">
              <a:defRPr/>
            </a:pPr>
            <a:endParaRPr lang="en-IE" sz="4400" b="1" kern="0" dirty="0"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lvl="0">
              <a:defRPr/>
            </a:pPr>
            <a:r>
              <a:rPr lang="en-IE" sz="32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Wood Manufacturing &amp; Finishing Phase 4 </a:t>
            </a:r>
            <a:endParaRPr lang="en-IE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6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A355F-61A6-4ADD-4A0C-10EBCB677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EEDA83F-0CB2-B09D-00DC-2D7C34481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Corian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9A7288-3D24-1312-7504-6E288AB427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Corian can be routed, carved, sandblasted, moulded, thermoformed (bent when heat-treated), inlaid, or even printed to fulfil virtually any design vision. </a:t>
            </a:r>
          </a:p>
          <a:p>
            <a:r>
              <a:rPr lang="en-GB" sz="2400" dirty="0"/>
              <a:t>Available in around 100 colours, Corian complements many other materials, such as wood, metal and stone, enabling it to fit in with a range of design styles.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Click the link to see </a:t>
            </a:r>
            <a:r>
              <a:rPr lang="en-GB" sz="2400" dirty="0">
                <a:hlinkClick r:id="rId2"/>
              </a:rPr>
              <a:t>LX </a:t>
            </a:r>
            <a:r>
              <a:rPr lang="en-GB" sz="2400" dirty="0" err="1">
                <a:hlinkClick r:id="rId2"/>
              </a:rPr>
              <a:t>Hausys</a:t>
            </a:r>
            <a:r>
              <a:rPr lang="en-GB" sz="2400" dirty="0">
                <a:hlinkClick r:id="rId2"/>
              </a:rPr>
              <a:t> </a:t>
            </a:r>
            <a:r>
              <a:rPr lang="en-GB" sz="2400" dirty="0"/>
              <a:t>range of products. </a:t>
            </a: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FB55FE0D-778C-5571-64BE-D7FE972F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8C238-7366-DD61-CE6E-3E1220CD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D9E94-CF86-2E70-4BD7-4EA8E5E7D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11" y="3987513"/>
            <a:ext cx="6011114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3CBD5-5966-6899-2484-A6C34AE9F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4250B2-5B38-777A-5F78-B0ABE5A40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Terrazzo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27899C-C576-5BAD-7D71-DF0CEDD260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Terrazzo is similar to recycled glass it </a:t>
            </a:r>
            <a:r>
              <a:rPr lang="en-GB" sz="2400" b="0" i="0" dirty="0">
                <a:effectLst/>
              </a:rPr>
              <a:t>is made by pouring a solid layer of concrete or epoxy resin, then embedding chips of marble, stone, glass or other materials into the surface.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36FC79E1-C03E-759F-0911-C67372B1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0B38D-BF4E-E8B1-0CF4-B4656F9B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7C31C-4AE8-EEEF-2240-FB7EF75B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04" y="2794380"/>
            <a:ext cx="4401797" cy="3105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43552-2820-D4EC-4A4B-7A016A03779C}"/>
              </a:ext>
            </a:extLst>
          </p:cNvPr>
          <p:cNvSpPr txBox="1"/>
          <p:nvPr/>
        </p:nvSpPr>
        <p:spPr>
          <a:xfrm>
            <a:off x="2041404" y="5946027"/>
            <a:ext cx="3522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Terrazzo worktop Image courtesy of</a:t>
            </a:r>
          </a:p>
          <a:p>
            <a:r>
              <a:rPr lang="en-GB" dirty="0"/>
              <a:t> </a:t>
            </a:r>
            <a:r>
              <a:rPr lang="en-GB" dirty="0">
                <a:hlinkClick r:id="rId3"/>
              </a:rPr>
              <a:t>Cassie Bustamante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558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F5CF3-65F1-1701-E9BB-873B16D43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0656879-B066-2624-167E-650B0E491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Iolite Man Made Stone 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E290A9F-6969-784E-8F11-16390B026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Iolite is manufactured from a combination of acrylic resin, natural mineral fillers and pigments resulting in its unique STONE-LIKE texture and feel. </a:t>
            </a:r>
          </a:p>
          <a:p>
            <a:r>
              <a:rPr lang="en-GB" sz="2400" dirty="0"/>
              <a:t>Iolite’s 13mm thick surface and 45 mm edge allows you to fabricate a surface designs and edge details to your specific needs.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Click the link to see </a:t>
            </a:r>
            <a:r>
              <a:rPr lang="en-GB" sz="2400" dirty="0">
                <a:hlinkClick r:id="rId2"/>
              </a:rPr>
              <a:t>Noyeks</a:t>
            </a:r>
            <a:r>
              <a:rPr lang="en-GB" sz="2400" dirty="0"/>
              <a:t> range of products.</a:t>
            </a:r>
            <a:r>
              <a:rPr lang="en-GB" sz="2400" dirty="0">
                <a:hlinkClick r:id="rId3"/>
              </a:rPr>
              <a:t> Minerva </a:t>
            </a: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D408AE86-57BA-EA34-6AA9-1E378EDE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89939-CD50-B9AA-BE51-E5978B45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05A6E-7DFF-6ECA-B2F5-CDFFE27D3A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30"/>
          <a:stretch/>
        </p:blipFill>
        <p:spPr>
          <a:xfrm>
            <a:off x="1391593" y="3556001"/>
            <a:ext cx="5430121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1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E567-C9E1-0888-EC52-FA64B714B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FDB7E21-C4C2-7114-07CC-C0000D70E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Curved Plastic Laminate  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758B62B-E2B9-905B-5047-CC642B911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There are a number of 						 companies producing 			         	 	 	      curved laminate tops to 						       order. </a:t>
            </a:r>
          </a:p>
          <a:p>
            <a:endParaRPr lang="en-GB" sz="2400" dirty="0"/>
          </a:p>
          <a:p>
            <a:r>
              <a:rPr lang="en-GB" sz="2400" dirty="0"/>
              <a:t> A PVC edging is bonded 						          onto a square edge and a							      small radius is then applied.</a:t>
            </a:r>
          </a:p>
          <a:p>
            <a:endParaRPr lang="en-GB" sz="2400" dirty="0"/>
          </a:p>
          <a:p>
            <a:r>
              <a:rPr lang="en-GB" sz="2400" dirty="0"/>
              <a:t>Leading edge worktops.</a:t>
            </a:r>
          </a:p>
          <a:p>
            <a:pPr marL="85725" indent="0">
              <a:buNone/>
            </a:pPr>
            <a:endParaRPr lang="en-GB" sz="2400" dirty="0"/>
          </a:p>
          <a:p>
            <a:r>
              <a:rPr lang="en-GB" sz="2400" dirty="0"/>
              <a:t>Click the link to see </a:t>
            </a:r>
            <a:r>
              <a:rPr lang="en-GB" sz="2400" dirty="0">
                <a:hlinkClick r:id="rId2"/>
              </a:rPr>
              <a:t>Formica</a:t>
            </a:r>
            <a:r>
              <a:rPr lang="en-GB" sz="2400" dirty="0"/>
              <a:t> range of products. </a:t>
            </a: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2A90D244-4629-D42B-410B-6AA2F05D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5371C-4E1A-3E04-7626-573D8C0E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ED4CE-5850-9B46-7209-5354DC8CA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56" y="1179743"/>
            <a:ext cx="4382112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7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E42BF-7D18-570A-60EC-AAECC2EC6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1D61081-4434-504E-5C0D-806EDC0DC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Stainless Steel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DA9EA85-4BD9-0F92-20E1-71845D2532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For a really contemporary and cool look for your kitchen, stainless steel is a good choice. The tops are heat resistant and durable and they benefit from the fact that you can have a seamless countertop. </a:t>
            </a:r>
          </a:p>
          <a:p>
            <a:r>
              <a:rPr lang="en-GB" sz="2400" dirty="0"/>
              <a:t>Benefits; They take hot pans; easy to clean. </a:t>
            </a:r>
          </a:p>
          <a:p>
            <a:r>
              <a:rPr lang="en-GB" sz="2400" dirty="0"/>
              <a:t>Drawbacks; Expensive; noisy; may dent; fabrication is expensive.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Click the link to see </a:t>
            </a:r>
            <a:r>
              <a:rPr lang="en-GB" sz="2400" dirty="0">
                <a:hlinkClick r:id="rId2"/>
              </a:rPr>
              <a:t>De Delvo </a:t>
            </a:r>
            <a:r>
              <a:rPr lang="en-GB" sz="2400" dirty="0"/>
              <a:t>range of products. </a:t>
            </a: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60B95036-AB8D-CAA4-6AB8-308A8012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A10BA-D322-1260-89F9-560730FD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A4F1C-28CC-7465-F75F-DF21AF63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76" b="42973"/>
          <a:stretch/>
        </p:blipFill>
        <p:spPr>
          <a:xfrm>
            <a:off x="2374675" y="4013405"/>
            <a:ext cx="3861386" cy="20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A712D-42EA-90CD-B23C-511E46D99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77949B-7288-7886-5AC4-532794585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Glass Worktops 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729FCF9-2CF2-423D-2909-CFC8B7A76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The use of glass as a worktop in Irish kitchens is quite new. Modern technology has ensured that glass in such a function works well. Glass worktops have heat resistant panels immersed at production point to ensure cracks or defacing heat stains do not occur. </a:t>
            </a:r>
          </a:p>
          <a:p>
            <a:r>
              <a:rPr lang="en-GB" sz="2400" dirty="0"/>
              <a:t>It is available in a wide range of pale rather than definite colours and is more suited to a modern kitchen style such as stainless steel. Quite expensive and needs regular attention to keep the glossy appearance from fading or being the victim of stained swirl marks. </a:t>
            </a:r>
          </a:p>
          <a:p>
            <a:r>
              <a:rPr lang="en-GB" sz="2400" dirty="0"/>
              <a:t>Click the link to see </a:t>
            </a:r>
            <a:r>
              <a:rPr lang="en-GB" sz="2400" dirty="0">
                <a:hlinkClick r:id="rId2"/>
              </a:rPr>
              <a:t>Presti Glass </a:t>
            </a:r>
            <a:r>
              <a:rPr lang="en-GB" sz="2400" dirty="0"/>
              <a:t>range of products. </a:t>
            </a: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92C6FF13-1BCB-430B-586E-8A41F903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45AF2-D5E6-9040-9E36-F40D3A34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8354D-36D2-2D40-DCE4-2298E0619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FCF56A2-9240-3E74-F2C9-A7044966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u="sng" dirty="0"/>
              <a:t>Epoxy Resin Counter Tops  </a:t>
            </a:r>
            <a:endParaRPr lang="en-GB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C32DFAF-6008-FE0C-4BBD-C9F8F52B4DB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40862" y="1404004"/>
            <a:ext cx="4435937" cy="29357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Epoxy resin can be used to encase anything.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ea typeface="Source Sans Pro" pitchFamily="34" charset="-122"/>
                <a:cs typeface="Source Sans Pro" pitchFamily="34" charset="-120"/>
              </a:rPr>
              <a:t>Always </a:t>
            </a:r>
            <a:r>
              <a:rPr lang="en-US" sz="2400" dirty="0">
                <a:ea typeface="Source Sans Pro" pitchFamily="34" charset="-122"/>
                <a:cs typeface="Source Sans Pro" pitchFamily="34" charset="-120"/>
              </a:rPr>
              <a:t>be aware of your health and safety when using Epoxy and other types of resins especially when sanding. </a:t>
            </a:r>
            <a:r>
              <a:rPr lang="en-US" sz="2400" dirty="0">
                <a:ea typeface="Source Sans Pro" pitchFamily="34" charset="-122"/>
                <a:cs typeface="Source Sans Pro" pitchFamily="34" charset="-120"/>
                <a:hlinkClick r:id="rId2"/>
              </a:rPr>
              <a:t>HSE Information Sheet on Epoxy Resin</a:t>
            </a:r>
            <a:r>
              <a:rPr lang="en-US" sz="2400" dirty="0">
                <a:ea typeface="Source Sans Pro" pitchFamily="34" charset="-122"/>
                <a:cs typeface="Source Sans Pro" pitchFamily="34" charset="-12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21D10-7F93-CE42-882E-CFAF4A8A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495852"/>
            <a:ext cx="3200401" cy="2474976"/>
          </a:xfrm>
          <a:prstGeom prst="rect">
            <a:avLst/>
          </a:prstGeom>
          <a:noFill/>
        </p:spPr>
      </p:pic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B190F4C3-2B14-8E4F-2894-4919AFBB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7586911" y="4048760"/>
            <a:ext cx="2367281" cy="365760"/>
          </a:xfrm>
        </p:spPr>
        <p:txBody>
          <a:bodyPr vert="horz" lIns="121920" tIns="45720" rIns="12192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D3E21-B07D-F0DB-4B77-A37A6713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4AEFFE7-BD29-4D90-ABB0-51CD38142BF4}" type="slidenum">
              <a:rPr lang="en-GB" smtClean="0"/>
              <a:pPr>
                <a:spcAft>
                  <a:spcPts val="600"/>
                </a:spcAft>
                <a:defRPr/>
              </a:pPr>
              <a:t>16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6A77D-B8A7-AD1A-AD96-43B9B8B68344}"/>
              </a:ext>
            </a:extLst>
          </p:cNvPr>
          <p:cNvSpPr txBox="1"/>
          <p:nvPr/>
        </p:nvSpPr>
        <p:spPr>
          <a:xfrm>
            <a:off x="4956709" y="3970828"/>
            <a:ext cx="399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Coins in Epoxy resin         </a:t>
            </a:r>
          </a:p>
          <a:p>
            <a:r>
              <a:rPr lang="en-GB" dirty="0"/>
              <a:t>Image Courtesy of </a:t>
            </a:r>
            <a:r>
              <a:rPr lang="en-GB" dirty="0">
                <a:hlinkClick r:id="rId4"/>
              </a:rPr>
              <a:t>Digddigs.com</a:t>
            </a:r>
            <a:endParaRPr lang="en-IE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024F398-3738-B4DA-5DE7-EC9F3D1CA70B}"/>
              </a:ext>
            </a:extLst>
          </p:cNvPr>
          <p:cNvSpPr txBox="1">
            <a:spLocks noChangeArrowheads="1"/>
          </p:cNvSpPr>
          <p:nvPr/>
        </p:nvSpPr>
        <p:spPr>
          <a:xfrm>
            <a:off x="424934" y="4584541"/>
            <a:ext cx="8106854" cy="2890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-1714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7145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-171450" algn="l" defTabSz="6858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3716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-13716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 dirty="0"/>
              <a:t>Liquid Glass available </a:t>
            </a:r>
            <a:r>
              <a:rPr lang="en-GB" sz="2400" dirty="0">
                <a:hlinkClick r:id="rId5"/>
              </a:rPr>
              <a:t>here </a:t>
            </a:r>
            <a:endParaRPr lang="en-IE" sz="2400" dirty="0"/>
          </a:p>
          <a:p>
            <a:r>
              <a:rPr lang="en-GB" sz="2400" dirty="0"/>
              <a:t>Deep Pour Liquid Glass available </a:t>
            </a:r>
            <a:r>
              <a:rPr lang="en-GB" sz="2400" dirty="0">
                <a:hlinkClick r:id="rId6"/>
              </a:rPr>
              <a:t>here</a:t>
            </a:r>
            <a:endParaRPr lang="en-IE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Various Epoxy Resins available </a:t>
            </a:r>
            <a:r>
              <a:rPr lang="en-GB" sz="2400" dirty="0">
                <a:hlinkClick r:id="rId7"/>
              </a:rPr>
              <a:t>here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Click the </a:t>
            </a:r>
            <a:r>
              <a:rPr lang="en-GB" sz="2400" dirty="0">
                <a:hlinkClick r:id="rId4"/>
              </a:rPr>
              <a:t>link </a:t>
            </a:r>
            <a:r>
              <a:rPr lang="en-GB" sz="2400" dirty="0"/>
              <a:t>to see 45 Unique Kitchen Countertops of Different</a:t>
            </a:r>
            <a:r>
              <a:rPr lang="en-GB" sz="2200" dirty="0"/>
              <a:t> Materials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429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Alternative Worktops </a:t>
            </a:r>
            <a:endParaRPr lang="en-GB" sz="4267" u="sng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IE" sz="2400" dirty="0"/>
              <a:t>Granite  </a:t>
            </a:r>
          </a:p>
          <a:p>
            <a:r>
              <a:rPr lang="en-IE" sz="2400" dirty="0"/>
              <a:t>Marble </a:t>
            </a:r>
          </a:p>
          <a:p>
            <a:r>
              <a:rPr lang="en-IE" sz="2400" dirty="0"/>
              <a:t>Engineered Stone </a:t>
            </a:r>
          </a:p>
          <a:p>
            <a:r>
              <a:rPr lang="en-IE" sz="2400" dirty="0"/>
              <a:t>Solid Wood </a:t>
            </a:r>
          </a:p>
          <a:p>
            <a:r>
              <a:rPr lang="en-IE" sz="2400" dirty="0"/>
              <a:t>Composite Resin Corian©, LG©  </a:t>
            </a:r>
          </a:p>
          <a:p>
            <a:r>
              <a:rPr lang="en-IE" sz="2400" dirty="0"/>
              <a:t>Stainless Steel </a:t>
            </a:r>
          </a:p>
          <a:p>
            <a:r>
              <a:rPr lang="en-IE" sz="2400" dirty="0"/>
              <a:t>Glass</a:t>
            </a:r>
          </a:p>
          <a:p>
            <a:r>
              <a:rPr lang="en-IE" sz="2400" dirty="0"/>
              <a:t>Epoxy Resin </a:t>
            </a:r>
            <a:endParaRPr lang="en-GB" sz="3200" dirty="0"/>
          </a:p>
          <a:p>
            <a:pPr eaLnBrk="1" hangingPunct="1"/>
            <a:endParaRPr lang="en-GB" sz="3200" dirty="0"/>
          </a:p>
          <a:p>
            <a:pPr eaLnBrk="1" hangingPunct="1"/>
            <a:endParaRPr lang="en-GB" sz="3200" dirty="0"/>
          </a:p>
          <a:p>
            <a:pPr eaLnBrk="1" hangingPunct="1">
              <a:buFont typeface="Wingdings 2" pitchFamily="18" charset="2"/>
              <a:buNone/>
            </a:pPr>
            <a:endParaRPr lang="en-GB" sz="3200" dirty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691B-1F54-E3CD-C756-68F6C34E1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EEBEE3-E427-92A2-04A5-C238A7481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Granite Worktops 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8CC8F8C-2175-4DF9-8185-4FEA4E3EA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289896"/>
            <a:ext cx="8229600" cy="9114367"/>
          </a:xfrm>
        </p:spPr>
        <p:txBody>
          <a:bodyPr/>
          <a:lstStyle/>
          <a:p>
            <a:r>
              <a:rPr lang="en-GB" sz="2400" dirty="0"/>
              <a:t>Granite is one of the most durable work surfaces for use in the kitchen. </a:t>
            </a:r>
          </a:p>
          <a:p>
            <a:r>
              <a:rPr lang="en-GB" sz="2400" dirty="0"/>
              <a:t>The uses of Granite is not just limited to work surface, Granite can be used for splash backs and windowsills. </a:t>
            </a:r>
          </a:p>
          <a:p>
            <a:r>
              <a:rPr lang="en-GB" sz="2400" dirty="0"/>
              <a:t>Granite worktop can also be enhanced with a recessed drainer, curved flutes and under mounted sink cut outs.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85725" indent="0">
              <a:buNone/>
            </a:pPr>
            <a:endParaRPr lang="en-GB" sz="2400" dirty="0"/>
          </a:p>
          <a:p>
            <a:endParaRPr lang="en-GB" sz="2400" dirty="0"/>
          </a:p>
          <a:p>
            <a:pPr marL="257175" marR="0" lvl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9DD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link to see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McKenna Stone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range of products.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indent="0">
              <a:buNone/>
            </a:pPr>
            <a:endParaRPr lang="en-GB" sz="3200" dirty="0"/>
          </a:p>
          <a:p>
            <a:pPr eaLnBrk="1" hangingPunct="1"/>
            <a:endParaRPr lang="en-GB" sz="3200" dirty="0"/>
          </a:p>
          <a:p>
            <a:pPr eaLnBrk="1" hangingPunct="1"/>
            <a:endParaRPr lang="en-GB" sz="3200" dirty="0"/>
          </a:p>
          <a:p>
            <a:pPr eaLnBrk="1" hangingPunct="1">
              <a:buFont typeface="Wingdings 2" pitchFamily="18" charset="2"/>
              <a:buNone/>
            </a:pP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5F7526E2-8663-2BC8-AB5D-5FFFB065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CD49F-0AD1-A565-193D-EADE8475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75FD7-F249-8CFC-FA33-E8E8E497DB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360"/>
          <a:stretch/>
        </p:blipFill>
        <p:spPr>
          <a:xfrm>
            <a:off x="1588329" y="3892899"/>
            <a:ext cx="4969993" cy="19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8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F4E98-2E95-54BC-A747-33653DA80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3D1A66F-1FDF-2FD3-9FB9-A92D64D4D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Granite Worktops 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8A35405-E644-AAB0-2049-BB1E6E284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While granite is very hard and scratch resistant, it can stain. When spills occur, wipe them up immediately. </a:t>
            </a:r>
          </a:p>
          <a:p>
            <a:r>
              <a:rPr lang="en-GB" sz="2400" dirty="0"/>
              <a:t>Red wine stains will clearly show up more on light granite.</a:t>
            </a:r>
          </a:p>
          <a:p>
            <a:r>
              <a:rPr lang="en-GB" sz="2400" dirty="0"/>
              <a:t>Clean greasy, oil-based spills with hydrogen peroxide or an ammonia-based cleaner and paint thinner.</a:t>
            </a:r>
          </a:p>
          <a:p>
            <a:r>
              <a:rPr lang="en-GB" sz="2400" dirty="0"/>
              <a:t>To learn about “18 Awesome Countertops That Aren’t Granite” click this </a:t>
            </a:r>
            <a:r>
              <a:rPr lang="en-GB" sz="2400" dirty="0">
                <a:hlinkClick r:id="rId2"/>
              </a:rPr>
              <a:t>link. </a:t>
            </a:r>
            <a:endParaRPr lang="en-GB" sz="3200" dirty="0"/>
          </a:p>
          <a:p>
            <a:pPr eaLnBrk="1" hangingPunct="1"/>
            <a:endParaRPr lang="en-GB" sz="3200" dirty="0"/>
          </a:p>
          <a:p>
            <a:pPr eaLnBrk="1" hangingPunct="1">
              <a:buFont typeface="Wingdings 2" pitchFamily="18" charset="2"/>
              <a:buNone/>
            </a:pP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5027708A-CF43-7177-70D6-0D160475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F3A31-30F6-4EDB-FBB1-D8E254DE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8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1E5-CFE8-7D68-1B90-3B01C038C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17D8317-DDE3-4F6F-995E-EB81B9724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Radioactive Granites  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3DF8672-BFBA-A1A1-BA66-8A760D4292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It is possible for any granite sample to contain varying concentrations of uranium and other naturally occurring radioactive elements. </a:t>
            </a:r>
          </a:p>
          <a:p>
            <a:r>
              <a:rPr lang="en-GB" sz="2400" dirty="0"/>
              <a:t>However, at this time the </a:t>
            </a:r>
            <a:r>
              <a:rPr lang="en-GB" sz="2400" dirty="0">
                <a:hlinkClick r:id="rId2"/>
              </a:rPr>
              <a:t>Environment Protection Agency  </a:t>
            </a:r>
            <a:r>
              <a:rPr lang="en-GB" sz="2400" dirty="0"/>
              <a:t>believes that the existing data is insufficient to conclude that the types of granite commonly used in countertops are significantly increasing indoor radon levels. </a:t>
            </a:r>
          </a:p>
          <a:p>
            <a:r>
              <a:rPr lang="en-GB" sz="2400" dirty="0"/>
              <a:t>While radiation levels are not typically high, measurements of specific samples may reveal higher than expected levels on a case-by-case basis.</a:t>
            </a:r>
          </a:p>
          <a:p>
            <a:pPr eaLnBrk="1" hangingPunct="1">
              <a:buFont typeface="Wingdings 2" pitchFamily="18" charset="2"/>
              <a:buNone/>
            </a:pP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D3AD2520-6ED9-DE1A-DD9F-80123ED0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3586-8A06-2276-4FE9-7AE98E94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2728B-CBE7-B3FB-FC4C-B3A0CB77E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016" y="222167"/>
            <a:ext cx="1533739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8953F-3716-AF0C-CE77-8A0905A9B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63DEAF-3A89-2021-A89D-BA8D5BE0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u="sng"/>
              <a:t>Marble   </a:t>
            </a:r>
            <a:endParaRPr lang="en-GB" u="sng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D5739B8-B4E9-9FC3-48D8-47D6CF36C52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51528" y="1256791"/>
            <a:ext cx="7825672" cy="5216579"/>
          </a:xfrm>
        </p:spPr>
        <p:txBody>
          <a:bodyPr>
            <a:normAutofit/>
          </a:bodyPr>
          <a:lstStyle/>
          <a:p>
            <a:r>
              <a:rPr lang="en-GB" sz="2400" dirty="0"/>
              <a:t>Expensive; porous; stains easily unless professionally sealed; can scratch; may need resealing periodically. Soda drinks and fruit juices etch the surface. </a:t>
            </a:r>
          </a:p>
          <a:p>
            <a:r>
              <a:rPr lang="en-GB" sz="2400" dirty="0"/>
              <a:t>Not recommended for Kitchen Worktops.</a:t>
            </a:r>
          </a:p>
          <a:p>
            <a:endParaRPr lang="en-GB" dirty="0"/>
          </a:p>
          <a:p>
            <a:endParaRPr lang="en-GB" dirty="0"/>
          </a:p>
          <a:p>
            <a:pPr eaLnBrk="1" hangingPunct="1">
              <a:buFont typeface="Wingdings 2" pitchFamily="18" charset="2"/>
              <a:buNone/>
            </a:pPr>
            <a:endParaRPr lang="en-GB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21C0BE24-2F7C-06A6-C26A-0BF4D0D2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7586911" y="4048760"/>
            <a:ext cx="2367281" cy="365760"/>
          </a:xfrm>
        </p:spPr>
        <p:txBody>
          <a:bodyPr vert="horz" lIns="121920" tIns="45720" rIns="12192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D441E-5C35-7EB5-1552-58AB1871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4AEFFE7-BD29-4D90-ABB0-51CD38142BF4}" type="slidenum">
              <a:rPr lang="en-GB" smtClean="0"/>
              <a:pPr>
                <a:spcAft>
                  <a:spcPts val="600"/>
                </a:spcAft>
                <a:defRPr/>
              </a:pPr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EB867-9D92-F358-D57A-272D35A2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78" y="3026803"/>
            <a:ext cx="5050971" cy="274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35C93-0D5D-2558-926F-1C14A4F5DAE4}"/>
              </a:ext>
            </a:extLst>
          </p:cNvPr>
          <p:cNvSpPr txBox="1"/>
          <p:nvPr/>
        </p:nvSpPr>
        <p:spPr>
          <a:xfrm>
            <a:off x="1638878" y="5799467"/>
            <a:ext cx="347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Marble Sink Top. Image courtesy of</a:t>
            </a:r>
          </a:p>
          <a:p>
            <a:r>
              <a:rPr lang="en-GB" dirty="0"/>
              <a:t> Thomas De Wever/Getty Images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617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DFD52-72D1-8D30-BF84-24536D0C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7880554-8E16-6336-E55A-1A09BCF86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Engineered Stone   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3238E3-207B-0F93-6F02-F6F32A097B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449221"/>
            <a:ext cx="4174133" cy="404413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Engineered stone is composed of 93% quartz particles. It is available in a larger range of </a:t>
            </a:r>
            <a:r>
              <a:rPr lang="en-GB" sz="2400" dirty="0" err="1"/>
              <a:t>colours,and</a:t>
            </a:r>
            <a:r>
              <a:rPr lang="en-GB" sz="2400" dirty="0"/>
              <a:t> has a nonporous surface that resists scratches. It is easy to maintain, without annual sealing required. </a:t>
            </a:r>
          </a:p>
          <a:p>
            <a:r>
              <a:rPr lang="en-GB" sz="2400" dirty="0"/>
              <a:t>Benefits : Is resistant to stain and acid, and easy to look after. </a:t>
            </a:r>
          </a:p>
          <a:p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954293C1-0E85-0347-FB7C-FC8DF211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4F578-D978-0594-FA52-65250151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2" name="Picture 1" descr="A marble counter top with a sink and chairs&#10;&#10;AI-generated content may be incorrect.">
            <a:extLst>
              <a:ext uri="{FF2B5EF4-FFF2-40B4-BE49-F238E27FC236}">
                <a16:creationId xmlns:a16="http://schemas.microsoft.com/office/drawing/2014/main" id="{45C37182-BE51-8659-836B-736A1EE4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45" b="7364"/>
          <a:stretch/>
        </p:blipFill>
        <p:spPr>
          <a:xfrm>
            <a:off x="4572000" y="1694819"/>
            <a:ext cx="3657600" cy="294071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1C545-BFF5-AEF5-2342-F8C8811CB335}"/>
              </a:ext>
            </a:extLst>
          </p:cNvPr>
          <p:cNvSpPr txBox="1"/>
          <p:nvPr/>
        </p:nvSpPr>
        <p:spPr>
          <a:xfrm>
            <a:off x="4572000" y="4679687"/>
            <a:ext cx="338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Quartz worktop Image courtesy of</a:t>
            </a:r>
          </a:p>
          <a:p>
            <a:r>
              <a:rPr lang="en-GB" dirty="0"/>
              <a:t> </a:t>
            </a:r>
            <a:r>
              <a:rPr lang="en-GB" dirty="0">
                <a:hlinkClick r:id="rId3"/>
              </a:rPr>
              <a:t>Enns Cabinetry  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8BCE5-7B6D-FB15-54C5-24C1F215B8FD}"/>
              </a:ext>
            </a:extLst>
          </p:cNvPr>
          <p:cNvSpPr txBox="1">
            <a:spLocks noChangeArrowheads="1"/>
          </p:cNvSpPr>
          <p:nvPr/>
        </p:nvSpPr>
        <p:spPr>
          <a:xfrm>
            <a:off x="230645" y="5415281"/>
            <a:ext cx="8372685" cy="1304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-1714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7145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-171450" algn="l" defTabSz="6858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3716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-13716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Drawbacks : Expensive and can be difficult to source in Ireland.</a:t>
            </a:r>
          </a:p>
          <a:p>
            <a:r>
              <a:rPr lang="en-GB" sz="2400" dirty="0"/>
              <a:t>Engineered Quartz can provide the look of Marble without the maintence. 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3360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B0ED6-3E20-EABA-013A-666847E9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290B6A4-094B-1A27-D7A6-4141A6A7F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u="sng"/>
              <a:t>Wood or Butcher Block     </a:t>
            </a:r>
            <a:endParaRPr lang="en-GB" u="sng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432061B-7C90-12E6-4B26-88B152E71B2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0567" y="1353630"/>
            <a:ext cx="4272575" cy="45902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Wooden worktops offer a beautiful warm look and are available in a wide range of colours and finishes. Hardwoods such as maple and oak are common in Irish kitchens, particularly farmhouses.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Benefits :Easy to clean; smooth; can be sanded and resealed as needed.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Drawbacks: They can be damaged by water and stains over time. Scratches must be oiled, or sealed.</a:t>
            </a:r>
          </a:p>
        </p:txBody>
      </p:sp>
      <p:pic>
        <p:nvPicPr>
          <p:cNvPr id="3" name="Picture 2" descr="A kitchen island with a table and chairs&#10;&#10;AI-generated content may be incorrect.">
            <a:extLst>
              <a:ext uri="{FF2B5EF4-FFF2-40B4-BE49-F238E27FC236}">
                <a16:creationId xmlns:a16="http://schemas.microsoft.com/office/drawing/2014/main" id="{BB0CADF9-C86A-A946-9ED9-2E8FF813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58" y="1700857"/>
            <a:ext cx="3657600" cy="3099816"/>
          </a:xfrm>
          <a:prstGeom prst="rect">
            <a:avLst/>
          </a:prstGeom>
          <a:noFill/>
        </p:spPr>
      </p:pic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CCC29C74-A676-4735-C2A0-C4F417FE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7586911" y="4048760"/>
            <a:ext cx="2367281" cy="365760"/>
          </a:xfrm>
        </p:spPr>
        <p:txBody>
          <a:bodyPr vert="horz" lIns="121920" tIns="45720" rIns="12192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42C90-E230-10D1-90A2-37B11213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4AEFFE7-BD29-4D90-ABB0-51CD38142BF4}" type="slidenum">
              <a:rPr lang="en-GB" smtClean="0"/>
              <a:pPr>
                <a:spcAft>
                  <a:spcPts val="600"/>
                </a:spcAft>
                <a:defRPr/>
              </a:pPr>
              <a:t>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F15FE-C9E1-B980-6029-6AA4E1CC6443}"/>
              </a:ext>
            </a:extLst>
          </p:cNvPr>
          <p:cNvSpPr txBox="1"/>
          <p:nvPr/>
        </p:nvSpPr>
        <p:spPr>
          <a:xfrm>
            <a:off x="4680858" y="5152571"/>
            <a:ext cx="3756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Butcher Block table Image Courtesy of</a:t>
            </a:r>
          </a:p>
          <a:p>
            <a:r>
              <a:rPr lang="en-GB" dirty="0">
                <a:hlinkClick r:id="rId3"/>
              </a:rPr>
              <a:t>Ellece Designs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365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ED02E-B3A9-519F-6C28-21047E47F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1A7651-89C3-36A5-2F62-5D0A0425B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188" y="265642"/>
            <a:ext cx="8229600" cy="1094316"/>
          </a:xfrm>
        </p:spPr>
        <p:txBody>
          <a:bodyPr/>
          <a:lstStyle/>
          <a:p>
            <a:pPr>
              <a:defRPr/>
            </a:pPr>
            <a:r>
              <a:rPr lang="en-US" sz="4267" u="sng" dirty="0"/>
              <a:t>Corian </a:t>
            </a:r>
            <a:endParaRPr lang="en-GB" sz="4267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64EC3D1-4BF3-F0EC-FED3-F4D12C0F7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68" y="1604830"/>
            <a:ext cx="8229600" cy="9114367"/>
          </a:xfrm>
        </p:spPr>
        <p:txBody>
          <a:bodyPr/>
          <a:lstStyle/>
          <a:p>
            <a:r>
              <a:rPr lang="en-GB" sz="2400" dirty="0"/>
              <a:t>Corian is the original solid surface material manufactured by </a:t>
            </a:r>
            <a:r>
              <a:rPr lang="en-GB" sz="2400" dirty="0" err="1"/>
              <a:t>DuPoint</a:t>
            </a:r>
            <a:r>
              <a:rPr lang="en-GB" sz="2400" dirty="0"/>
              <a:t>. </a:t>
            </a:r>
          </a:p>
          <a:p>
            <a:r>
              <a:rPr lang="en-GB" sz="2400" dirty="0"/>
              <a:t>Composed of acrylic resin and a mineral filler, Corian® is supplied in sheets and shapes, and offers a wide range of performance and design benefits. </a:t>
            </a:r>
          </a:p>
          <a:p>
            <a:r>
              <a:rPr lang="en-GB" sz="2400" dirty="0"/>
              <a:t>Solid and non-porous, Corian® is stain- and chip-resistant. As colours and patterns run through the entire thickness of the material, if a scratch occurs, it can easily be sanded away and the surface restored to its original appearance.</a:t>
            </a:r>
          </a:p>
          <a:p>
            <a:r>
              <a:rPr lang="en-GB" sz="2400" dirty="0"/>
              <a:t>Click the link to watch </a:t>
            </a:r>
            <a:r>
              <a:rPr lang="en-GB" sz="2400" dirty="0">
                <a:hlinkClick r:id="rId2"/>
              </a:rPr>
              <a:t>Bending Solid Surface</a:t>
            </a:r>
            <a:r>
              <a:rPr lang="en-GB" sz="2400" dirty="0"/>
              <a:t>. 1.36Mins</a:t>
            </a:r>
            <a:endParaRPr lang="en-GB" sz="3200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F19528DC-609C-58F4-FE49-265D5E8F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920" tIns="45720" rIns="1219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Jennifer Byrne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47492-EBD4-F7A2-79A5-11EA4758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FFE7-BD29-4D90-ABB0-51CD38142BF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22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321</TotalTime>
  <Words>1162</Words>
  <Application>Microsoft Office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Source Sans Pro</vt:lpstr>
      <vt:lpstr>Wingdings 2</vt:lpstr>
      <vt:lpstr>Adjacency</vt:lpstr>
      <vt:lpstr>PowerPoint Presentation</vt:lpstr>
      <vt:lpstr>Alternative Worktops </vt:lpstr>
      <vt:lpstr>Granite Worktops  </vt:lpstr>
      <vt:lpstr>Granite Worktops  </vt:lpstr>
      <vt:lpstr>Radioactive Granites   </vt:lpstr>
      <vt:lpstr>Marble   </vt:lpstr>
      <vt:lpstr>Engineered Stone    </vt:lpstr>
      <vt:lpstr>Wood or Butcher Block     </vt:lpstr>
      <vt:lpstr>Corian </vt:lpstr>
      <vt:lpstr>Corian </vt:lpstr>
      <vt:lpstr>Terrazzo</vt:lpstr>
      <vt:lpstr>Iolite Man Made Stone  </vt:lpstr>
      <vt:lpstr>Curved Plastic Laminate   </vt:lpstr>
      <vt:lpstr>Stainless Steel </vt:lpstr>
      <vt:lpstr>Glass Worktops  </vt:lpstr>
      <vt:lpstr>Epoxy Resin Counter Tops  </vt:lpstr>
    </vt:vector>
  </TitlesOfParts>
  <Company>Dublin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Byrne</dc:creator>
  <cp:lastModifiedBy>Jennifer Byrne</cp:lastModifiedBy>
  <cp:revision>15</cp:revision>
  <dcterms:created xsi:type="dcterms:W3CDTF">2016-10-10T10:09:42Z</dcterms:created>
  <dcterms:modified xsi:type="dcterms:W3CDTF">2025-04-09T11:56:20Z</dcterms:modified>
</cp:coreProperties>
</file>