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2" r:id="rId3"/>
    <p:sldId id="259" r:id="rId4"/>
    <p:sldId id="260" r:id="rId5"/>
    <p:sldId id="277" r:id="rId6"/>
    <p:sldId id="270" r:id="rId7"/>
    <p:sldId id="278" r:id="rId8"/>
    <p:sldId id="279" r:id="rId9"/>
    <p:sldId id="274" r:id="rId10"/>
    <p:sldId id="280" r:id="rId11"/>
  </p:sldIdLst>
  <p:sldSz cx="12192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795082-D022-4AF8-AD4F-A968F39151BA}" v="6" dt="2021-02-21T19:27:36.6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84" y="144"/>
      </p:cViewPr>
      <p:guideLst>
        <p:guide orient="horz" pos="288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0">
                    <a:srgbClr val="CCCCFF"/>
                  </a:gs>
                  <a:gs pos="17999">
                    <a:srgbClr val="99CCFF"/>
                  </a:gs>
                  <a:gs pos="36000">
                    <a:srgbClr val="9966FF"/>
                  </a:gs>
                  <a:gs pos="61000">
                    <a:srgbClr val="CC99FF"/>
                  </a:gs>
                  <a:gs pos="82001">
                    <a:srgbClr val="99CCFF"/>
                  </a:gs>
                  <a:gs pos="100000">
                    <a:srgbClr val="CCCCFF"/>
                  </a:gs>
                </a:gsLst>
                <a:lin ang="5400000" scaled="0"/>
              </a:gradFill>
            </c:spPr>
            <c:extLst>
              <c:ext xmlns:c16="http://schemas.microsoft.com/office/drawing/2014/chart" uri="{C3380CC4-5D6E-409C-BE32-E72D297353CC}">
                <c16:uniqueId val="{00000000-4907-4AB4-8868-AC3049974AB0}"/>
              </c:ext>
            </c:extLst>
          </c:dPt>
          <c:dPt>
            <c:idx val="1"/>
            <c:bubble3D val="0"/>
            <c:spPr>
              <a:gradFill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5400000" scaled="0"/>
              </a:gradFill>
            </c:spPr>
            <c:extLst>
              <c:ext xmlns:c16="http://schemas.microsoft.com/office/drawing/2014/chart" uri="{C3380CC4-5D6E-409C-BE32-E72D297353CC}">
                <c16:uniqueId val="{00000001-4907-4AB4-8868-AC3049974AB0}"/>
              </c:ext>
            </c:extLst>
          </c:dPt>
          <c:dPt>
            <c:idx val="2"/>
            <c:bubble3D val="0"/>
            <c:spPr>
              <a:gradFill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0"/>
              </a:gradFill>
            </c:spPr>
            <c:extLst>
              <c:ext xmlns:c16="http://schemas.microsoft.com/office/drawing/2014/chart" uri="{C3380CC4-5D6E-409C-BE32-E72D297353CC}">
                <c16:uniqueId val="{00000002-4907-4AB4-8868-AC3049974AB0}"/>
              </c:ext>
            </c:extLst>
          </c:dPt>
          <c:dPt>
            <c:idx val="3"/>
            <c:bubble3D val="0"/>
            <c:spPr>
              <a:gradFill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lin ang="5400000" scaled="0"/>
              </a:gradFill>
            </c:spPr>
            <c:extLst>
              <c:ext xmlns:c16="http://schemas.microsoft.com/office/drawing/2014/chart" uri="{C3380CC4-5D6E-409C-BE32-E72D297353CC}">
                <c16:uniqueId val="{00000003-4907-4AB4-8868-AC3049974AB0}"/>
              </c:ext>
            </c:extLst>
          </c:dPt>
          <c:cat>
            <c:strRef>
              <c:f>Sheet1!$A$2:$A$5</c:f>
              <c:strCache>
                <c:ptCount val="4"/>
                <c:pt idx="0">
                  <c:v>180°</c:v>
                </c:pt>
                <c:pt idx="1">
                  <c:v>35°</c:v>
                </c:pt>
                <c:pt idx="2">
                  <c:v>70°</c:v>
                </c:pt>
                <c:pt idx="3">
                  <c:v>75°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180</c:v>
                </c:pt>
                <c:pt idx="1">
                  <c:v>35</c:v>
                </c:pt>
                <c:pt idx="2">
                  <c:v>70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07-4AB4-8868-AC3049974A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1511468675111254"/>
          <c:y val="0.15439783969311524"/>
          <c:w val="0.18488531324888738"/>
          <c:h val="0.692374318594791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4.3209876543209853E-2"/>
          <c:y val="0.1148146994210227"/>
          <c:w val="0.78886312822008353"/>
          <c:h val="0.806919123486432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Timber used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0-98AF-4247-9ADC-63F4B5A7A244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98AF-4247-9ADC-63F4B5A7A244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2-98AF-4247-9ADC-63F4B5A7A244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98AF-4247-9ADC-63F4B5A7A244}"/>
              </c:ext>
            </c:extLst>
          </c:dPt>
          <c:cat>
            <c:strRef>
              <c:f>Sheet1!$A$2:$A$5</c:f>
              <c:strCache>
                <c:ptCount val="4"/>
                <c:pt idx="0">
                  <c:v>Pine </c:v>
                </c:pt>
                <c:pt idx="1">
                  <c:v>Beech </c:v>
                </c:pt>
                <c:pt idx="2">
                  <c:v>Ash</c:v>
                </c:pt>
                <c:pt idx="3">
                  <c:v>Oak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8AF-4247-9ADC-63F4B5A7A2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Pine</c:v>
                </c:pt>
                <c:pt idx="1">
                  <c:v>Oak</c:v>
                </c:pt>
                <c:pt idx="2">
                  <c:v>Beech</c:v>
                </c:pt>
                <c:pt idx="3">
                  <c:v>Ash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180</c:v>
                </c:pt>
                <c:pt idx="1">
                  <c:v>60</c:v>
                </c:pt>
                <c:pt idx="2">
                  <c:v>60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A7-40FE-918A-CC63FBE237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2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4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400"/>
            </a:pPr>
            <a:endParaRPr lang="en-US"/>
          </a:p>
        </c:txPr>
      </c:legendEntry>
      <c:layout>
        <c:manualLayout>
          <c:xMode val="edge"/>
          <c:yMode val="edge"/>
          <c:x val="0.75528568544316588"/>
          <c:y val="0.15439783969311524"/>
          <c:w val="0.24471431455683429"/>
          <c:h val="0.6923743185947912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90°</c:v>
                </c:pt>
                <c:pt idx="1">
                  <c:v>180°</c:v>
                </c:pt>
                <c:pt idx="2">
                  <c:v>45°</c:v>
                </c:pt>
                <c:pt idx="3">
                  <c:v>45°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90</c:v>
                </c:pt>
                <c:pt idx="1">
                  <c:v>180</c:v>
                </c:pt>
                <c:pt idx="2">
                  <c:v>45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81-4BD4-8CA5-714548DE5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tx1"/>
              </a:solidFill>
            </a:ln>
            <a:effectLst>
              <a:outerShdw blurRad="50800" dist="25000" dir="5400000" rotWithShape="0">
                <a:srgbClr val="8064A2">
                  <a:shade val="30000"/>
                  <a:satMod val="150000"/>
                  <a:alpha val="62000"/>
                </a:srgbClr>
              </a:outerShdw>
            </a:effectLst>
          </c:spPr>
          <c:dPt>
            <c:idx val="0"/>
            <c:bubble3D val="0"/>
            <c:spPr>
              <a:solidFill>
                <a:srgbClr val="8064A2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8436-43C8-957B-FAF6BCAF786B}"/>
              </c:ext>
            </c:extLst>
          </c:dPt>
          <c:dPt>
            <c:idx val="1"/>
            <c:bubble3D val="0"/>
            <c:spPr>
              <a:solidFill>
                <a:srgbClr val="4F81BD">
                  <a:alpha val="66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436-43C8-957B-FAF6BCAF786B}"/>
              </c:ext>
            </c:extLst>
          </c:dPt>
          <c:dPt>
            <c:idx val="2"/>
            <c:bubble3D val="0"/>
            <c:spPr>
              <a:solidFill>
                <a:srgbClr val="FF0000">
                  <a:alpha val="49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8436-43C8-957B-FAF6BCAF786B}"/>
              </c:ext>
            </c:extLst>
          </c:dPt>
          <c:dPt>
            <c:idx val="3"/>
            <c:bubble3D val="0"/>
            <c:spPr>
              <a:solidFill>
                <a:srgbClr val="00B050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436-43C8-957B-FAF6BCAF786B}"/>
              </c:ext>
            </c:extLst>
          </c:dPt>
          <c:dPt>
            <c:idx val="4"/>
            <c:bubble3D val="0"/>
            <c:spPr>
              <a:solidFill>
                <a:srgbClr val="FFFF00">
                  <a:alpha val="5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8436-43C8-957B-FAF6BCAF786B}"/>
              </c:ext>
            </c:extLst>
          </c:dPt>
          <c:dPt>
            <c:idx val="5"/>
            <c:bubble3D val="0"/>
            <c:spPr>
              <a:noFill/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436-43C8-957B-FAF6BCAF786B}"/>
              </c:ext>
            </c:extLst>
          </c:dPt>
          <c:cat>
            <c:strRef>
              <c:f>Sheet1!$A$2:$A$7</c:f>
              <c:strCache>
                <c:ptCount val="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48</c:v>
                </c:pt>
                <c:pt idx="1">
                  <c:v>84</c:v>
                </c:pt>
                <c:pt idx="2">
                  <c:v>120</c:v>
                </c:pt>
                <c:pt idx="3">
                  <c:v>72</c:v>
                </c:pt>
                <c:pt idx="4">
                  <c:v>24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436-43C8-957B-FAF6BCAF78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518518518518521E-2"/>
          <c:y val="0.11453578403231772"/>
          <c:w val="0.73310181134765562"/>
          <c:h val="0.7498815065342104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tx1"/>
              </a:solidFill>
            </a:ln>
            <a:effectLst>
              <a:outerShdw blurRad="50800" dist="25000" dir="5400000" rotWithShape="0">
                <a:srgbClr val="8064A2">
                  <a:shade val="30000"/>
                  <a:satMod val="150000"/>
                  <a:alpha val="62000"/>
                </a:srgbClr>
              </a:outerShdw>
            </a:effectLst>
          </c:spPr>
          <c:dPt>
            <c:idx val="0"/>
            <c:bubble3D val="0"/>
            <c:spPr>
              <a:solidFill>
                <a:srgbClr val="8064A2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9181-444B-BFBF-AA5EF8384F40}"/>
              </c:ext>
            </c:extLst>
          </c:dPt>
          <c:dPt>
            <c:idx val="1"/>
            <c:bubble3D val="0"/>
            <c:spPr>
              <a:solidFill>
                <a:srgbClr val="4F81BD">
                  <a:alpha val="66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181-444B-BFBF-AA5EF8384F40}"/>
              </c:ext>
            </c:extLst>
          </c:dPt>
          <c:dPt>
            <c:idx val="2"/>
            <c:bubble3D val="0"/>
            <c:spPr>
              <a:solidFill>
                <a:srgbClr val="FF0000">
                  <a:alpha val="49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9181-444B-BFBF-AA5EF8384F40}"/>
              </c:ext>
            </c:extLst>
          </c:dPt>
          <c:dPt>
            <c:idx val="3"/>
            <c:bubble3D val="0"/>
            <c:spPr>
              <a:solidFill>
                <a:srgbClr val="00B050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181-444B-BFBF-AA5EF8384F40}"/>
              </c:ext>
            </c:extLst>
          </c:dPt>
          <c:dPt>
            <c:idx val="4"/>
            <c:bubble3D val="0"/>
            <c:spPr>
              <a:solidFill>
                <a:srgbClr val="FFFF00">
                  <a:alpha val="5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9181-444B-BFBF-AA5EF8384F40}"/>
              </c:ext>
            </c:extLst>
          </c:dPt>
          <c:dPt>
            <c:idx val="5"/>
            <c:bubble3D val="0"/>
            <c:spPr>
              <a:noFill/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181-444B-BFBF-AA5EF8384F40}"/>
              </c:ext>
            </c:extLst>
          </c:dPt>
          <c:cat>
            <c:strRef>
              <c:f>Sheet1!$A$2:$A$7</c:f>
              <c:strCache>
                <c:ptCount val="6"/>
                <c:pt idx="0">
                  <c:v>Football</c:v>
                </c:pt>
                <c:pt idx="1">
                  <c:v>Swimming</c:v>
                </c:pt>
                <c:pt idx="2">
                  <c:v>Hurling</c:v>
                </c:pt>
                <c:pt idx="3">
                  <c:v>Tennis</c:v>
                </c:pt>
                <c:pt idx="4">
                  <c:v>Cycling</c:v>
                </c:pt>
                <c:pt idx="5">
                  <c:v>Rugby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90</c:v>
                </c:pt>
                <c:pt idx="1">
                  <c:v>25</c:v>
                </c:pt>
                <c:pt idx="2">
                  <c:v>70</c:v>
                </c:pt>
                <c:pt idx="3">
                  <c:v>30</c:v>
                </c:pt>
                <c:pt idx="4">
                  <c:v>65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81-444B-BFBF-AA5EF8384F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518518518518528E-2"/>
          <c:y val="0.11453578403231772"/>
          <c:w val="0.73310181134765562"/>
          <c:h val="0.7498815065342108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tx1"/>
              </a:solidFill>
            </a:ln>
            <a:effectLst>
              <a:outerShdw blurRad="50800" dist="25000" dir="5400000" rotWithShape="0">
                <a:srgbClr val="8064A2">
                  <a:shade val="30000"/>
                  <a:satMod val="150000"/>
                  <a:alpha val="62000"/>
                </a:srgbClr>
              </a:outerShdw>
            </a:effectLst>
          </c:spPr>
          <c:dPt>
            <c:idx val="0"/>
            <c:bubble3D val="0"/>
            <c:spPr>
              <a:solidFill>
                <a:srgbClr val="8064A2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62A5-41E5-B4FC-8FFF3CB5AF0F}"/>
              </c:ext>
            </c:extLst>
          </c:dPt>
          <c:dPt>
            <c:idx val="1"/>
            <c:bubble3D val="0"/>
            <c:spPr>
              <a:solidFill>
                <a:srgbClr val="4F81BD">
                  <a:alpha val="66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2A5-41E5-B4FC-8FFF3CB5AF0F}"/>
              </c:ext>
            </c:extLst>
          </c:dPt>
          <c:dPt>
            <c:idx val="2"/>
            <c:bubble3D val="0"/>
            <c:spPr>
              <a:solidFill>
                <a:srgbClr val="FF0000">
                  <a:alpha val="49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62A5-41E5-B4FC-8FFF3CB5AF0F}"/>
              </c:ext>
            </c:extLst>
          </c:dPt>
          <c:dPt>
            <c:idx val="3"/>
            <c:bubble3D val="0"/>
            <c:spPr>
              <a:solidFill>
                <a:srgbClr val="00B050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2A5-41E5-B4FC-8FFF3CB5AF0F}"/>
              </c:ext>
            </c:extLst>
          </c:dPt>
          <c:dPt>
            <c:idx val="4"/>
            <c:bubble3D val="0"/>
            <c:spPr>
              <a:solidFill>
                <a:srgbClr val="FFFF00">
                  <a:alpha val="5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62A5-41E5-B4FC-8FFF3CB5AF0F}"/>
              </c:ext>
            </c:extLst>
          </c:dPt>
          <c:dPt>
            <c:idx val="5"/>
            <c:bubble3D val="0"/>
            <c:spPr>
              <a:noFill/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2A5-41E5-B4FC-8FFF3CB5AF0F}"/>
              </c:ext>
            </c:extLst>
          </c:dPt>
          <c:cat>
            <c:strRef>
              <c:f>Sheet1!$A$2:$A$7</c:f>
              <c:strCache>
                <c:ptCount val="6"/>
                <c:pt idx="0">
                  <c:v>Football</c:v>
                </c:pt>
                <c:pt idx="1">
                  <c:v>Swimming</c:v>
                </c:pt>
                <c:pt idx="2">
                  <c:v>Hurling</c:v>
                </c:pt>
                <c:pt idx="3">
                  <c:v>Tennis</c:v>
                </c:pt>
                <c:pt idx="4">
                  <c:v>Cycling</c:v>
                </c:pt>
                <c:pt idx="5">
                  <c:v>Rugby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90</c:v>
                </c:pt>
                <c:pt idx="1">
                  <c:v>25</c:v>
                </c:pt>
                <c:pt idx="2">
                  <c:v>70</c:v>
                </c:pt>
                <c:pt idx="3">
                  <c:v>30</c:v>
                </c:pt>
                <c:pt idx="4">
                  <c:v>65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A5-41E5-B4FC-8FFF3CB5AF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Costings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CB0-4E5D-91EA-2C50C80BF52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CB0-4E5D-91EA-2C50C80BF5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CB0-4E5D-91EA-2C50C80BF5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CB0-4E5D-91EA-2C50C80BF52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CB0-4E5D-91EA-2C50C80BF52A}"/>
              </c:ext>
            </c:extLst>
          </c:dPt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1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Sheet1!$A$2:$A$6</c:f>
              <c:strCache>
                <c:ptCount val="5"/>
                <c:pt idx="0">
                  <c:v>Blocks</c:v>
                </c:pt>
                <c:pt idx="1">
                  <c:v>Bricks</c:v>
                </c:pt>
                <c:pt idx="2">
                  <c:v>Cement </c:v>
                </c:pt>
                <c:pt idx="3">
                  <c:v>Ties</c:v>
                </c:pt>
                <c:pt idx="4">
                  <c:v>Sand</c:v>
                </c:pt>
              </c:strCache>
            </c:strRef>
          </c:cat>
          <c:val>
            <c:numRef>
              <c:f>Sheet1!$B$2:$B$6</c:f>
              <c:numCache>
                <c:formatCode>"€"#,##0_);[Red]\("€"#,##0\)</c:formatCode>
                <c:ptCount val="5"/>
                <c:pt idx="0">
                  <c:v>2500</c:v>
                </c:pt>
                <c:pt idx="1">
                  <c:v>1800</c:v>
                </c:pt>
                <c:pt idx="2">
                  <c:v>500</c:v>
                </c:pt>
                <c:pt idx="3" formatCode="General">
                  <c:v>200</c:v>
                </c:pt>
                <c:pt idx="4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07-4C6C-8F9B-38AE8894C5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0.44928</cdr:x>
      <cdr:y>0.5</cdr:y>
    </cdr:from>
    <cdr:to>
      <cdr:x>0.59294</cdr:x>
      <cdr:y>0.61651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2362200" y="1981200"/>
          <a:ext cx="755335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dirty="0"/>
            <a:t>180°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0.44928</cdr:x>
      <cdr:y>0.5</cdr:y>
    </cdr:from>
    <cdr:to>
      <cdr:x>0.59294</cdr:x>
      <cdr:y>0.61651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2362200" y="1981200"/>
          <a:ext cx="755335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dirty="0"/>
            <a:t>180°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0.3642</cdr:x>
      <cdr:y>0.73244</cdr:y>
    </cdr:from>
    <cdr:to>
      <cdr:x>0.48683</cdr:x>
      <cdr:y>0.80895</cdr:y>
    </cdr:to>
    <cdr:sp macro="" textlink="">
      <cdr:nvSpPr>
        <cdr:cNvPr id="4" name="TextBox 6"/>
        <cdr:cNvSpPr txBox="1"/>
      </cdr:nvSpPr>
      <cdr:spPr>
        <a:xfrm xmlns:a="http://schemas.openxmlformats.org/drawingml/2006/main">
          <a:off x="2247900" y="4419600"/>
          <a:ext cx="756938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b="1" dirty="0"/>
            <a:t>120°</a:t>
          </a:r>
        </a:p>
      </cdr:txBody>
    </cdr:sp>
  </cdr:relSizeAnchor>
  <cdr:relSizeAnchor xmlns:cdr="http://schemas.openxmlformats.org/drawingml/2006/chartDrawing">
    <cdr:from>
      <cdr:x>0.10494</cdr:x>
      <cdr:y>0.35359</cdr:y>
    </cdr:from>
    <cdr:to>
      <cdr:x>0.25926</cdr:x>
      <cdr:y>0.4301</cdr:y>
    </cdr:to>
    <cdr:sp macro="" textlink="">
      <cdr:nvSpPr>
        <cdr:cNvPr id="5" name="TextBox 8"/>
        <cdr:cNvSpPr txBox="1"/>
      </cdr:nvSpPr>
      <cdr:spPr>
        <a:xfrm xmlns:a="http://schemas.openxmlformats.org/drawingml/2006/main">
          <a:off x="647700" y="2133600"/>
          <a:ext cx="952499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b="1" dirty="0"/>
            <a:t>72°</a:t>
          </a:r>
        </a:p>
      </cdr:txBody>
    </cdr:sp>
  </cdr:relSizeAnchor>
  <cdr:relSizeAnchor xmlns:cdr="http://schemas.openxmlformats.org/drawingml/2006/chartDrawing">
    <cdr:from>
      <cdr:x>0.26543</cdr:x>
      <cdr:y>0.13891</cdr:y>
    </cdr:from>
    <cdr:to>
      <cdr:x>0.36288</cdr:x>
      <cdr:y>0.21542</cdr:y>
    </cdr:to>
    <cdr:sp macro="" textlink="">
      <cdr:nvSpPr>
        <cdr:cNvPr id="6" name="TextBox 9"/>
        <cdr:cNvSpPr txBox="1"/>
      </cdr:nvSpPr>
      <cdr:spPr>
        <a:xfrm xmlns:a="http://schemas.openxmlformats.org/drawingml/2006/main">
          <a:off x="1638300" y="838200"/>
          <a:ext cx="601447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b="1" dirty="0"/>
            <a:t>24°</a:t>
          </a:r>
        </a:p>
      </cdr:txBody>
    </cdr:sp>
  </cdr:relSizeAnchor>
  <cdr:relSizeAnchor xmlns:cdr="http://schemas.openxmlformats.org/drawingml/2006/chartDrawing">
    <cdr:from>
      <cdr:x>0.3642</cdr:x>
      <cdr:y>0.06314</cdr:y>
    </cdr:from>
    <cdr:to>
      <cdr:x>0.46164</cdr:x>
      <cdr:y>0.13965</cdr:y>
    </cdr:to>
    <cdr:sp macro="" textlink="">
      <cdr:nvSpPr>
        <cdr:cNvPr id="7" name="TextBox 10"/>
        <cdr:cNvSpPr txBox="1"/>
      </cdr:nvSpPr>
      <cdr:spPr>
        <a:xfrm xmlns:a="http://schemas.openxmlformats.org/drawingml/2006/main">
          <a:off x="2247900" y="381000"/>
          <a:ext cx="601447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b="1" dirty="0"/>
            <a:t>12°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F30E5-AE4A-47D1-B485-6AEB7BAF6CFD}" type="datetimeFigureOut">
              <a:rPr lang="en-IE" smtClean="0"/>
              <a:pPr/>
              <a:t>31/03/2025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50AAD-6A21-49A3-BEB4-EA233A1A9D21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828800"/>
            <a:ext cx="10468864" cy="24384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4304715"/>
            <a:ext cx="10472928" cy="2336800"/>
          </a:xfrm>
        </p:spPr>
        <p:txBody>
          <a:bodyPr lIns="0" rIns="18288"/>
          <a:lstStyle>
            <a:lvl1pPr marL="0" marR="34290" indent="0" algn="r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211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41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19203"/>
            <a:ext cx="2743200" cy="6949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19203"/>
            <a:ext cx="8026400" cy="6949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89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95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755648"/>
            <a:ext cx="10363200" cy="1816608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3606220"/>
            <a:ext cx="10363200" cy="2012949"/>
          </a:xfrm>
        </p:spPr>
        <p:txBody>
          <a:bodyPr lIns="45720" rIns="45720"/>
          <a:lstStyle>
            <a:lvl1pPr marL="0" indent="0">
              <a:buNone/>
              <a:defRPr sz="165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4977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38784"/>
            <a:ext cx="109728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560113"/>
            <a:ext cx="5384800" cy="591312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560113"/>
            <a:ext cx="5384800" cy="591312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778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38784"/>
            <a:ext cx="109728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2473664"/>
            <a:ext cx="5386917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2479677"/>
            <a:ext cx="5389033" cy="873124"/>
          </a:xfrm>
        </p:spPr>
        <p:txBody>
          <a:bodyPr lIns="45720" tIns="0" rIns="45720" bIns="0" anchor="ctr"/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1" y="3352801"/>
            <a:ext cx="5386917" cy="5127627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3352801"/>
            <a:ext cx="5389033" cy="5127627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11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38784"/>
            <a:ext cx="11074400" cy="1524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75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39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946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3"/>
            <a:ext cx="3657600" cy="15494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195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2235200"/>
            <a:ext cx="3657600" cy="6096000"/>
          </a:xfrm>
        </p:spPr>
        <p:txBody>
          <a:bodyPr lIns="18288" rIns="18288"/>
          <a:lstStyle>
            <a:lvl1pPr marL="0" indent="0" algn="l">
              <a:buNone/>
              <a:defRPr sz="1050"/>
            </a:lvl1pPr>
            <a:lvl2pPr indent="0" algn="l">
              <a:buNone/>
              <a:defRPr sz="900"/>
            </a:lvl2pPr>
            <a:lvl3pPr indent="0" algn="l">
              <a:buNone/>
              <a:defRPr sz="750"/>
            </a:lvl3pPr>
            <a:lvl4pPr indent="0" algn="l">
              <a:buNone/>
              <a:defRPr sz="675"/>
            </a:lvl4pPr>
            <a:lvl5pPr indent="0" algn="l">
              <a:buNone/>
              <a:defRPr sz="675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235200"/>
            <a:ext cx="6815668" cy="6096000"/>
          </a:xfrm>
        </p:spPr>
        <p:txBody>
          <a:bodyPr tIns="0"/>
          <a:lstStyle>
            <a:lvl1pPr>
              <a:defRPr sz="210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741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4220633" y="1477433"/>
            <a:ext cx="701040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10672236" y="7145869"/>
            <a:ext cx="207433" cy="207433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12701" y="7755468"/>
            <a:ext cx="12217401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350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5842001" y="8293101"/>
            <a:ext cx="6350000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35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569330"/>
            <a:ext cx="2950464" cy="2110161"/>
          </a:xfrm>
        </p:spPr>
        <p:txBody>
          <a:bodyPr lIns="45720" rIns="45720" bIns="45720"/>
          <a:lstStyle>
            <a:lvl1pPr algn="l">
              <a:buNone/>
              <a:defRPr sz="15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3771713"/>
            <a:ext cx="2946400" cy="2905760"/>
          </a:xfrm>
        </p:spPr>
        <p:txBody>
          <a:bodyPr lIns="64008" rIns="45720"/>
          <a:lstStyle>
            <a:lvl1pPr marL="0" indent="0" algn="l">
              <a:spcBef>
                <a:spcPts val="188"/>
              </a:spcBef>
              <a:buFontTx/>
              <a:buNone/>
              <a:defRPr sz="975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599356"/>
            <a:ext cx="615696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8475135"/>
            <a:ext cx="812800" cy="4868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213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1" y="-10584"/>
            <a:ext cx="12217401" cy="138853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350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1" y="-10584"/>
            <a:ext cx="6350000" cy="8509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350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609600" y="939800"/>
            <a:ext cx="1097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609600" y="2580219"/>
            <a:ext cx="10972800" cy="5852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8475135"/>
            <a:ext cx="44704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8475135"/>
            <a:ext cx="10160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25398" y="270933"/>
            <a:ext cx="12240684" cy="8636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71412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5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9pPr>
    </p:titleStyle>
    <p:bodyStyle>
      <a:lvl1pPr marL="204788" indent="-204788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79822" indent="-184547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4547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890588" indent="-15716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096566" indent="-157163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57734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920" indent="-137160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660" indent="-13716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5000" dirty="0"/>
              <a:t>Wood Manufacturing &amp; </a:t>
            </a:r>
            <a:br>
              <a:rPr lang="en-GB" sz="5000" dirty="0"/>
            </a:br>
            <a:r>
              <a:rPr lang="en-GB" sz="5000" dirty="0"/>
              <a:t>Finishing </a:t>
            </a:r>
            <a:br>
              <a:rPr lang="en-GB" sz="5000" dirty="0"/>
            </a:br>
            <a:r>
              <a:rPr lang="en-GB" sz="5000" dirty="0"/>
              <a:t>Pie Charts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1200" y="4305300"/>
            <a:ext cx="10473267" cy="23368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41D042E-6F11-4D6C-89C5-8C5B095ED9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858206"/>
              </p:ext>
            </p:extLst>
          </p:nvPr>
        </p:nvGraphicFramePr>
        <p:xfrm>
          <a:off x="587829" y="2133600"/>
          <a:ext cx="10972800" cy="5853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B2E10-235B-4B85-961A-0CE7F634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1E9352-FFC0-4DB4-B5CA-A29EFB030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92C0B7-9DEC-4726-B4A6-0BC33C0CD92E}"/>
              </a:ext>
            </a:extLst>
          </p:cNvPr>
          <p:cNvSpPr txBox="1"/>
          <p:nvPr/>
        </p:nvSpPr>
        <p:spPr>
          <a:xfrm>
            <a:off x="624840" y="1600200"/>
            <a:ext cx="4822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Create Charts in word or PowerPoint 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687058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54568"/>
            <a:ext cx="6705600" cy="1029756"/>
          </a:xfrm>
        </p:spPr>
        <p:txBody>
          <a:bodyPr>
            <a:normAutofit/>
          </a:bodyPr>
          <a:lstStyle/>
          <a:p>
            <a:r>
              <a:rPr lang="en-IE" sz="3200" dirty="0"/>
              <a:t>Pie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45191"/>
            <a:ext cx="11125200" cy="6872818"/>
          </a:xfrm>
        </p:spPr>
        <p:txBody>
          <a:bodyPr>
            <a:normAutofit/>
          </a:bodyPr>
          <a:lstStyle/>
          <a:p>
            <a:r>
              <a:rPr lang="en-IE" sz="2400" dirty="0"/>
              <a:t>A Pie Chart is a circular diagram which shows how a quantity is divided.</a:t>
            </a:r>
          </a:p>
          <a:p>
            <a:r>
              <a:rPr lang="en-IE" sz="2400" dirty="0"/>
              <a:t>The Pie represents the whole circle.</a:t>
            </a:r>
          </a:p>
          <a:p>
            <a:r>
              <a:rPr lang="en-IE" sz="2400" dirty="0"/>
              <a:t>Each quantity is shown as a sector. </a:t>
            </a:r>
          </a:p>
          <a:p>
            <a:r>
              <a:rPr lang="en-IE" sz="2400" dirty="0"/>
              <a:t>180° is half of 360° so this angle would represent half of the total quantity or 50% </a:t>
            </a:r>
          </a:p>
          <a:p>
            <a:r>
              <a:rPr lang="en-IE" sz="2400" dirty="0"/>
              <a:t>Formula: </a:t>
            </a:r>
          </a:p>
          <a:p>
            <a:r>
              <a:rPr lang="en-IE" sz="2400" dirty="0"/>
              <a:t> Angle =   </a:t>
            </a:r>
            <a:r>
              <a:rPr lang="en-IE" sz="2400" u="sng" dirty="0"/>
              <a:t>Quantity to be represented</a:t>
            </a:r>
            <a:r>
              <a:rPr lang="en-IE" sz="2400" dirty="0"/>
              <a:t> x 360°</a:t>
            </a:r>
          </a:p>
          <a:p>
            <a:pPr>
              <a:buNone/>
            </a:pPr>
            <a:r>
              <a:rPr lang="en-IE" sz="2400" dirty="0"/>
              <a:t>                                  Total Quantity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27632066"/>
              </p:ext>
            </p:extLst>
          </p:nvPr>
        </p:nvGraphicFramePr>
        <p:xfrm>
          <a:off x="3352800" y="4191000"/>
          <a:ext cx="72390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24FAC0-2C31-44EE-BB7E-4EE2ECD4E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39800"/>
            <a:ext cx="10972800" cy="741066"/>
          </a:xfrm>
        </p:spPr>
        <p:txBody>
          <a:bodyPr>
            <a:normAutofit/>
          </a:bodyPr>
          <a:lstStyle/>
          <a:p>
            <a:r>
              <a:rPr lang="en-IE" sz="2800" dirty="0"/>
              <a:t>Pie Chart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692176"/>
              </p:ext>
            </p:extLst>
          </p:nvPr>
        </p:nvGraphicFramePr>
        <p:xfrm>
          <a:off x="3886200" y="2514600"/>
          <a:ext cx="5638800" cy="4945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7142" y="1683603"/>
            <a:ext cx="110814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/>
              <a:t>Example 1. Each section of the Pie Chart represents the amount of timber used in a workshop in one year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3200400" y="3276600"/>
          <a:ext cx="59436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00600" y="5943601"/>
            <a:ext cx="599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60°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19600" y="5257801"/>
            <a:ext cx="599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60°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24400" y="4495801"/>
            <a:ext cx="599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60°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142" y="7620001"/>
            <a:ext cx="1056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/>
              <a:t>Q 1. If 30m³ of timber is used in one year how much of each type is used.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276537-1DFB-4533-8663-3A21F3BE8A51}"/>
              </a:ext>
            </a:extLst>
          </p:cNvPr>
          <p:cNvSpPr txBox="1"/>
          <p:nvPr/>
        </p:nvSpPr>
        <p:spPr>
          <a:xfrm>
            <a:off x="9039199" y="4016039"/>
            <a:ext cx="8547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>
                <a:solidFill>
                  <a:srgbClr val="FF0000"/>
                </a:solidFill>
              </a:rPr>
              <a:t> 15m³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17C349-5D7D-4492-B2C9-715A3CEC56B0}"/>
              </a:ext>
            </a:extLst>
          </p:cNvPr>
          <p:cNvSpPr txBox="1"/>
          <p:nvPr/>
        </p:nvSpPr>
        <p:spPr>
          <a:xfrm>
            <a:off x="9061684" y="4697075"/>
            <a:ext cx="84029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>
                <a:solidFill>
                  <a:srgbClr val="FF0000"/>
                </a:solidFill>
              </a:rPr>
              <a:t>   5m³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50DB16-3F0D-413A-9788-70B264F44653}"/>
              </a:ext>
            </a:extLst>
          </p:cNvPr>
          <p:cNvSpPr txBox="1"/>
          <p:nvPr/>
        </p:nvSpPr>
        <p:spPr>
          <a:xfrm>
            <a:off x="9098112" y="5357388"/>
            <a:ext cx="7761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 </a:t>
            </a:r>
            <a:r>
              <a:rPr lang="en-IE" sz="2200" dirty="0">
                <a:solidFill>
                  <a:srgbClr val="FF0000"/>
                </a:solidFill>
              </a:rPr>
              <a:t>5m³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F965F3-168D-4908-8EC8-C34BCB74DA50}"/>
              </a:ext>
            </a:extLst>
          </p:cNvPr>
          <p:cNvSpPr txBox="1"/>
          <p:nvPr/>
        </p:nvSpPr>
        <p:spPr>
          <a:xfrm>
            <a:off x="9098111" y="6038364"/>
            <a:ext cx="7761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>
                <a:solidFill>
                  <a:srgbClr val="FF0000"/>
                </a:solidFill>
              </a:rPr>
              <a:t>  5m³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F918829-5808-4AFE-B6B2-378176985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7" grpId="0"/>
      <p:bldP spid="8" grpId="0"/>
      <p:bldP spid="9" grpId="0"/>
      <p:bldP spid="3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621070"/>
            <a:ext cx="10896601" cy="2710598"/>
          </a:xfrm>
        </p:spPr>
        <p:txBody>
          <a:bodyPr>
            <a:normAutofit/>
          </a:bodyPr>
          <a:lstStyle/>
          <a:p>
            <a:r>
              <a:rPr lang="en-IE" sz="2400" dirty="0">
                <a:solidFill>
                  <a:schemeClr val="tx1"/>
                </a:solidFill>
              </a:rPr>
              <a:t>Q2. Pie chart below shows the different types of furniture made by a factory out of a total 1800 items. </a:t>
            </a:r>
            <a:br>
              <a:rPr lang="en-IE" sz="2400" dirty="0">
                <a:solidFill>
                  <a:schemeClr val="tx1"/>
                </a:solidFill>
              </a:rPr>
            </a:br>
            <a:r>
              <a:rPr lang="en-IE" sz="2400" dirty="0">
                <a:solidFill>
                  <a:schemeClr val="tx1"/>
                </a:solidFill>
              </a:rPr>
              <a:t>Calculate the exact 								            quantity of each type.</a:t>
            </a:r>
            <a:br>
              <a:rPr lang="en-IE" sz="2400" dirty="0">
                <a:solidFill>
                  <a:schemeClr val="tx1"/>
                </a:solidFill>
              </a:rPr>
            </a:br>
            <a:endParaRPr lang="en-IE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124200" y="1905000"/>
          <a:ext cx="5638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16948" y="5405736"/>
            <a:ext cx="950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Chairs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19801" y="3429001"/>
            <a:ext cx="965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Tables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0" y="3962401"/>
            <a:ext cx="1561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Wardrobes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1" y="2819401"/>
            <a:ext cx="8370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T.V.</a:t>
            </a:r>
          </a:p>
          <a:p>
            <a:r>
              <a:rPr lang="en-IE" sz="2400" dirty="0"/>
              <a:t>Units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6858000"/>
            <a:ext cx="10591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/>
              <a:t>1800 ÷ 360° =  5      one degree equals 5                    180° x 5 =  900 Chairs </a:t>
            </a:r>
          </a:p>
          <a:p>
            <a:r>
              <a:rPr lang="en-IE" sz="2400" dirty="0"/>
              <a:t>Or  180° is equal to half of a circle therefore             1800 ÷ 2 = 900</a:t>
            </a:r>
          </a:p>
          <a:p>
            <a:endParaRPr lang="en-IE" sz="24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B8D362C-89CB-4F99-9EC5-BC49981687A7}"/>
              </a:ext>
            </a:extLst>
          </p:cNvPr>
          <p:cNvSpPr txBox="1">
            <a:spLocks/>
          </p:cNvSpPr>
          <p:nvPr/>
        </p:nvSpPr>
        <p:spPr bwMode="auto">
          <a:xfrm>
            <a:off x="533401" y="673099"/>
            <a:ext cx="10972800" cy="741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75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sz="2800" dirty="0"/>
              <a:t>Pie Chart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C91D30-9830-4C84-8A47-B9E36C5A7F5F}"/>
              </a:ext>
            </a:extLst>
          </p:cNvPr>
          <p:cNvSpPr txBox="1"/>
          <p:nvPr/>
        </p:nvSpPr>
        <p:spPr>
          <a:xfrm>
            <a:off x="9141623" y="3764579"/>
            <a:ext cx="14546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</a:t>
            </a:r>
            <a:r>
              <a:rPr lang="en-IE" sz="2200" dirty="0">
                <a:solidFill>
                  <a:srgbClr val="FF0000"/>
                </a:solidFill>
              </a:rPr>
              <a:t>450 Tables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376398-6612-4AFC-A48B-C59153663448}"/>
              </a:ext>
            </a:extLst>
          </p:cNvPr>
          <p:cNvSpPr txBox="1"/>
          <p:nvPr/>
        </p:nvSpPr>
        <p:spPr>
          <a:xfrm>
            <a:off x="9117173" y="4141113"/>
            <a:ext cx="14414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</a:t>
            </a:r>
            <a:r>
              <a:rPr lang="en-IE" sz="2200" dirty="0">
                <a:solidFill>
                  <a:srgbClr val="FF0000"/>
                </a:solidFill>
              </a:rPr>
              <a:t>900 Chairs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5D39FB-D810-412D-ADA5-329D990332FC}"/>
              </a:ext>
            </a:extLst>
          </p:cNvPr>
          <p:cNvSpPr txBox="1"/>
          <p:nvPr/>
        </p:nvSpPr>
        <p:spPr>
          <a:xfrm>
            <a:off x="9141624" y="4494088"/>
            <a:ext cx="20002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</a:t>
            </a:r>
            <a:r>
              <a:rPr lang="en-IE" sz="2200" dirty="0">
                <a:solidFill>
                  <a:srgbClr val="FF0000"/>
                </a:solidFill>
              </a:rPr>
              <a:t>225 Wardrobes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F8071E-A374-450B-A1BB-F38B4AA145EC}"/>
              </a:ext>
            </a:extLst>
          </p:cNvPr>
          <p:cNvSpPr txBox="1"/>
          <p:nvPr/>
        </p:nvSpPr>
        <p:spPr>
          <a:xfrm>
            <a:off x="9131916" y="4803905"/>
            <a:ext cx="17652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</a:t>
            </a:r>
            <a:r>
              <a:rPr lang="en-IE" sz="2200" dirty="0">
                <a:solidFill>
                  <a:srgbClr val="FF0000"/>
                </a:solidFill>
              </a:rPr>
              <a:t>225 T.V. Units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C601BD-3727-43DD-A5FC-8BC08BA5E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/>
      <p:bldP spid="6" grpId="0"/>
      <p:bldP spid="7" grpId="0"/>
      <p:bldP spid="8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70302"/>
            <a:ext cx="10972800" cy="1524000"/>
          </a:xfrm>
        </p:spPr>
        <p:txBody>
          <a:bodyPr>
            <a:normAutofit/>
          </a:bodyPr>
          <a:lstStyle/>
          <a:p>
            <a:pPr algn="l"/>
            <a:r>
              <a:rPr lang="en-IE" sz="2400" dirty="0">
                <a:solidFill>
                  <a:schemeClr val="tx1"/>
                </a:solidFill>
              </a:rPr>
              <a:t>Q 3 The following table shows the results that students received in a drawing exam. Draw a pie chart to represent this information. 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09900" y="2133600"/>
          <a:ext cx="6172200" cy="32004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No. Of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 Degrees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6019800"/>
            <a:ext cx="9525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/>
              <a:t>No of Students 30 </a:t>
            </a:r>
          </a:p>
          <a:p>
            <a:r>
              <a:rPr lang="en-IE" sz="2400" dirty="0"/>
              <a:t>Using formula    4/ 30 x 360° = 48° </a:t>
            </a:r>
          </a:p>
          <a:p>
            <a:endParaRPr lang="en-IE" sz="2400" dirty="0"/>
          </a:p>
          <a:p>
            <a:r>
              <a:rPr lang="en-IE" sz="2400" dirty="0"/>
              <a:t>Or  </a:t>
            </a:r>
          </a:p>
          <a:p>
            <a:endParaRPr lang="en-IE" sz="2400" dirty="0"/>
          </a:p>
          <a:p>
            <a:r>
              <a:rPr lang="en-IE" sz="2400" dirty="0"/>
              <a:t>360° ÷ 30 =  12      12  x  4   =   48°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48601" y="25908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48°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48601" y="30435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84°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48600" y="3505201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120°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48601" y="39579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72°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48601" y="44151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24°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48601" y="48723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12°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96200" y="5410201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360°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1" y="533400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30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A8D37F-58F6-4014-89CA-B3503AE9E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39800"/>
            <a:ext cx="10972800" cy="1041400"/>
          </a:xfrm>
        </p:spPr>
        <p:txBody>
          <a:bodyPr>
            <a:normAutofit/>
          </a:bodyPr>
          <a:lstStyle/>
          <a:p>
            <a:r>
              <a:rPr lang="en-IE" sz="2400" dirty="0"/>
              <a:t>Ans 3. Results from Drawing Test represented in a Pie Chart.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09900" y="2579688"/>
          <a:ext cx="6172200" cy="5853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7086601" y="4876801"/>
            <a:ext cx="601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IE" sz="2400" b="1" dirty="0"/>
              <a:t>84°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172201" y="32004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IE" sz="2400" b="1" dirty="0"/>
              <a:t>48°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E322A3-5435-4192-A6DE-3923B9777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sz="2400" dirty="0">
                <a:solidFill>
                  <a:schemeClr val="tx1"/>
                </a:solidFill>
              </a:rPr>
              <a:t>Q 4. From the Pie Chart find out how many out of 180 students play each sport.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09900" y="2133600"/>
          <a:ext cx="6172200" cy="603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80354" y="38055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90°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10401" y="51816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25°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1" y="63201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70°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48201" y="65487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30°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1" y="56343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65°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91001" y="39624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80°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94A49A-AC93-4565-8604-4E1105E4FE98}"/>
              </a:ext>
            </a:extLst>
          </p:cNvPr>
          <p:cNvSpPr txBox="1">
            <a:spLocks/>
          </p:cNvSpPr>
          <p:nvPr/>
        </p:nvSpPr>
        <p:spPr bwMode="auto">
          <a:xfrm>
            <a:off x="609600" y="960734"/>
            <a:ext cx="10972800" cy="741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75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sz="2800" dirty="0"/>
              <a:t>Pie Chart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5A473-3287-46E7-A9A5-E74FC0EBC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50" y="309266"/>
            <a:ext cx="10972800" cy="1524000"/>
          </a:xfrm>
        </p:spPr>
        <p:txBody>
          <a:bodyPr>
            <a:normAutofit/>
          </a:bodyPr>
          <a:lstStyle/>
          <a:p>
            <a:pPr algn="l"/>
            <a:r>
              <a:rPr lang="en-IE" sz="2400" dirty="0">
                <a:solidFill>
                  <a:schemeClr val="tx1"/>
                </a:solidFill>
              </a:rPr>
              <a:t>Ans. 4. The following table shows  how many out of 180 students play each sport. 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09900" y="2133600"/>
          <a:ext cx="6172200" cy="32004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56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No. Of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 Degrees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Football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Swimming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Hurling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Tennis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Cycling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Rugby</a:t>
                      </a:r>
                      <a:r>
                        <a:rPr lang="en-IE" sz="2400" baseline="0" dirty="0"/>
                        <a:t> 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71600" y="6019800"/>
            <a:ext cx="77763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/>
              <a:t>No of Students 180 </a:t>
            </a:r>
          </a:p>
          <a:p>
            <a:r>
              <a:rPr lang="en-IE" sz="2400" dirty="0"/>
              <a:t>Using formula    90 = (</a:t>
            </a:r>
            <a:r>
              <a:rPr lang="en-IE" sz="2400" b="1" dirty="0"/>
              <a:t>X</a:t>
            </a:r>
            <a:r>
              <a:rPr lang="en-IE" sz="2400" dirty="0"/>
              <a:t>/ 180) x 360° </a:t>
            </a:r>
          </a:p>
          <a:p>
            <a:r>
              <a:rPr lang="en-IE" sz="2400" dirty="0"/>
              <a:t>                  90 x 180 = (</a:t>
            </a:r>
            <a:r>
              <a:rPr lang="en-IE" sz="2400" b="1" dirty="0"/>
              <a:t>X</a:t>
            </a:r>
            <a:r>
              <a:rPr lang="en-IE" sz="2400" dirty="0"/>
              <a:t>) x 360 					16200 ÷ 360 =  </a:t>
            </a:r>
            <a:r>
              <a:rPr lang="en-IE" sz="2400" b="1" dirty="0"/>
              <a:t>X  </a:t>
            </a:r>
            <a:r>
              <a:rPr lang="en-IE" sz="2400" dirty="0"/>
              <a:t>=</a:t>
            </a:r>
            <a:r>
              <a:rPr lang="en-IE" sz="2400" b="1" dirty="0"/>
              <a:t> </a:t>
            </a:r>
            <a:r>
              <a:rPr lang="en-IE" sz="2400" dirty="0"/>
              <a:t>45 </a:t>
            </a:r>
          </a:p>
          <a:p>
            <a:r>
              <a:rPr lang="en-IE" sz="2400" dirty="0"/>
              <a:t>Or  </a:t>
            </a:r>
          </a:p>
          <a:p>
            <a:r>
              <a:rPr lang="en-IE" sz="2400" dirty="0"/>
              <a:t>180 ÷  360° =  0.5      0.5  x  90   =   45 students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48601" y="25908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90°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48601" y="30435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25°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48601" y="35052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70°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48601" y="39579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30°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48601" y="44151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65°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48601" y="48723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80°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96200" y="5410201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360°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00352" y="259080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45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38801" y="304800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12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38801" y="350073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38801" y="395793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15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38801" y="441513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38801" y="487233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40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62352" y="3048001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>
                <a:solidFill>
                  <a:srgbClr val="FF0000"/>
                </a:solidFill>
              </a:rPr>
              <a:t>12.5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86152" y="4415136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>
                <a:solidFill>
                  <a:srgbClr val="FF0000"/>
                </a:solidFill>
              </a:rPr>
              <a:t>32.5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21060" y="5334001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180</a:t>
            </a: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49E21C-DD2C-42A7-96E0-E1106AE76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36919"/>
            <a:ext cx="9448800" cy="929216"/>
          </a:xfrm>
        </p:spPr>
        <p:txBody>
          <a:bodyPr>
            <a:noAutofit/>
          </a:bodyPr>
          <a:lstStyle/>
          <a:p>
            <a:pPr algn="l"/>
            <a:r>
              <a:rPr lang="en-IE" sz="2400" dirty="0"/>
              <a:t>Q 1 The following table shows the results that students received in a drawing exam.</a:t>
            </a:r>
            <a:br>
              <a:rPr lang="en-IE" sz="2400" dirty="0"/>
            </a:br>
            <a:r>
              <a:rPr lang="en-IE" sz="2400" dirty="0"/>
              <a:t>Draw a pie chart to represent this information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064655"/>
              </p:ext>
            </p:extLst>
          </p:nvPr>
        </p:nvGraphicFramePr>
        <p:xfrm>
          <a:off x="2324100" y="2427514"/>
          <a:ext cx="5905500" cy="2209802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5686">
                <a:tc>
                  <a:txBody>
                    <a:bodyPr/>
                    <a:lstStyle/>
                    <a:p>
                      <a:r>
                        <a:rPr lang="en-IE" sz="1400" dirty="0"/>
                        <a:t>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No. Of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 Degrees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2025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4157" y="4783018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2400" dirty="0"/>
              <a:t>Q 2 From Pie Chart find out how many  out of 180 students play each sport.</a:t>
            </a:r>
          </a:p>
        </p:txBody>
      </p:sp>
      <p:graphicFrame>
        <p:nvGraphicFramePr>
          <p:cNvPr id="1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3071615"/>
              </p:ext>
            </p:extLst>
          </p:nvPr>
        </p:nvGraphicFramePr>
        <p:xfrm>
          <a:off x="3200400" y="5005593"/>
          <a:ext cx="50292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3C41E8-75CB-4D39-ABAB-DF929EC22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</TotalTime>
  <Words>604</Words>
  <Application>Microsoft Office PowerPoint</Application>
  <PresentationFormat>Custom</PresentationFormat>
  <Paragraphs>155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Wingdings 2</vt:lpstr>
      <vt:lpstr>Flow</vt:lpstr>
      <vt:lpstr>Wood Manufacturing &amp;  Finishing  Pie Charts</vt:lpstr>
      <vt:lpstr>Pie Chart</vt:lpstr>
      <vt:lpstr>Pie Chart </vt:lpstr>
      <vt:lpstr>Q2. Pie chart below shows the different types of furniture made by a factory out of a total 1800 items.  Calculate the exact                     quantity of each type. </vt:lpstr>
      <vt:lpstr>Q 3 The following table shows the results that students received in a drawing exam. Draw a pie chart to represent this information.  </vt:lpstr>
      <vt:lpstr>Ans 3. Results from Drawing Test represented in a Pie Chart. </vt:lpstr>
      <vt:lpstr>Q 4. From the Pie Chart find out how many out of 180 students play each sport.</vt:lpstr>
      <vt:lpstr>Ans. 4. The following table shows  how many out of 180 students play each sport.  </vt:lpstr>
      <vt:lpstr>Q 1 The following table shows the results that students received in a drawing exam. Draw a pie chart to represent this information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Charts</dc:title>
  <dc:creator>Owner</dc:creator>
  <cp:lastModifiedBy>Jennifer Byrne</cp:lastModifiedBy>
  <cp:revision>41</cp:revision>
  <dcterms:created xsi:type="dcterms:W3CDTF">2006-08-16T00:00:00Z</dcterms:created>
  <dcterms:modified xsi:type="dcterms:W3CDTF">2025-03-31T10:56:36Z</dcterms:modified>
</cp:coreProperties>
</file>