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notesMasterIdLst>
    <p:notesMasterId r:id="rId8"/>
  </p:notesMasterIdLst>
  <p:handoutMasterIdLst>
    <p:handoutMasterId r:id="rId9"/>
  </p:handoutMasterIdLst>
  <p:sldIdLst>
    <p:sldId id="256" r:id="rId2"/>
    <p:sldId id="276" r:id="rId3"/>
    <p:sldId id="280" r:id="rId4"/>
    <p:sldId id="297" r:id="rId5"/>
    <p:sldId id="271" r:id="rId6"/>
    <p:sldId id="277" r:id="rId7"/>
  </p:sldIdLst>
  <p:sldSz cx="9144000" cy="6858000" type="screen4x3"/>
  <p:notesSz cx="6797675" cy="99282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488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8404F84-3878-46D4-8305-70DAF3BE5473}" type="datetimeFigureOut">
              <a:rPr lang="en-US"/>
              <a:pPr>
                <a:defRPr/>
              </a:pPr>
              <a:t>3/28/2025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7E07BAC-A868-45EF-A375-78FD909A7693}" type="slidenum">
              <a:rPr lang="en-IE"/>
              <a:pPr>
                <a:defRPr/>
              </a:pPr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644965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4FB0DC-002B-43E3-973A-E92ED0188E56}" type="datetimeFigureOut">
              <a:rPr lang="en-IE" smtClean="0"/>
              <a:pPr/>
              <a:t>28/03/2025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B33B6C-AA42-4D44-8A3E-DF6B42EAF5C7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753650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7078D1-21AF-4E44-AF8B-049C8827CC3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14266-3764-4323-8C40-32925BF8EF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E55D3-EF35-47ED-842A-985D649950C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E896AA-8C39-41F0-BDEF-A79050B8E2E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8BFA5-63E9-4231-A93E-F9AAAED454C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74D10-6C33-4590-BD13-4BAAD5FF970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EAB4C-0BF0-4580-946D-967F42E4078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5DD1C-47B7-4217-A001-A5FB8443075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20552-CEC0-41F6-A5C6-B1439CBB909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46E67B-63A5-49D7-AB1A-97FB096ED1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7E2454-0CD7-4331-9572-F7662D31DB6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8E945959-5DF2-452F-81D5-06E2EB0A8E0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00" r:id="rId2"/>
    <p:sldLayoutId id="2147483809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10" r:id="rId9"/>
    <p:sldLayoutId id="2147483806" r:id="rId10"/>
    <p:sldLayoutId id="2147483807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0" grpId="0" build="p"/>
    </p:bld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/>
              <a:t>Wood Manufacturing &amp; Finishing</a:t>
            </a:r>
            <a:br>
              <a:rPr lang="en-GB" dirty="0"/>
            </a:br>
            <a:r>
              <a:rPr lang="en-GB" dirty="0"/>
              <a:t>Areas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228975"/>
            <a:ext cx="7854950" cy="1752600"/>
          </a:xfrm>
        </p:spPr>
        <p:txBody>
          <a:bodyPr/>
          <a:lstStyle/>
          <a:p>
            <a:pPr marR="0" eaLnBrk="1" hangingPunct="1"/>
            <a:r>
              <a:rPr lang="en-GB" dirty="0"/>
              <a:t>Phase 4</a:t>
            </a:r>
          </a:p>
          <a:p>
            <a:pPr marR="0" eaLnBrk="1" hangingPunct="1"/>
            <a:r>
              <a:rPr lang="en-GB" dirty="0"/>
              <a:t>Lecturer Jennifer Byrne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2403829-F1C4-491E-9E6B-DBD161784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7078D1-21AF-4E44-AF8B-049C8827CC32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512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FA080608-ED29-4298-89BD-8EB57A9E80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397" y="221456"/>
            <a:ext cx="4629150" cy="669131"/>
          </a:xfrm>
        </p:spPr>
        <p:txBody>
          <a:bodyPr/>
          <a:lstStyle/>
          <a:p>
            <a:r>
              <a:rPr lang="en-IE" altLang="en-US" dirty="0"/>
              <a:t>Areas </a:t>
            </a:r>
          </a:p>
        </p:txBody>
      </p:sp>
      <p:sp>
        <p:nvSpPr>
          <p:cNvPr id="6147" name="TextBox 15">
            <a:extLst>
              <a:ext uri="{FF2B5EF4-FFF2-40B4-BE49-F238E27FC236}">
                <a16:creationId xmlns:a16="http://schemas.microsoft.com/office/drawing/2014/main" id="{985F7CF5-04C4-40C3-A0CF-EEF17984E2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7703" y="1419135"/>
            <a:ext cx="5832647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IE" altLang="en-US" sz="2000" dirty="0"/>
              <a:t>Square   Length  x  Width  =  Area </a:t>
            </a:r>
          </a:p>
          <a:p>
            <a:pPr eaLnBrk="1" hangingPunct="1"/>
            <a:r>
              <a:rPr lang="en-IE" altLang="en-US" sz="2000" dirty="0"/>
              <a:t>	 4 x 4 = 16m²</a:t>
            </a:r>
          </a:p>
          <a:p>
            <a:pPr eaLnBrk="1" hangingPunct="1"/>
            <a:r>
              <a:rPr lang="en-IE" altLang="en-US" sz="2000" dirty="0"/>
              <a:t>	 </a:t>
            </a:r>
          </a:p>
        </p:txBody>
      </p:sp>
      <p:sp>
        <p:nvSpPr>
          <p:cNvPr id="6148" name="Rectangle 16">
            <a:extLst>
              <a:ext uri="{FF2B5EF4-FFF2-40B4-BE49-F238E27FC236}">
                <a16:creationId xmlns:a16="http://schemas.microsoft.com/office/drawing/2014/main" id="{1A246808-47EE-496A-AA37-017484449D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7703" y="2496276"/>
            <a:ext cx="6262311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IE" altLang="en-US" sz="2000" dirty="0"/>
              <a:t>Rectangle   Length  x Width  = Area</a:t>
            </a:r>
          </a:p>
          <a:p>
            <a:pPr eaLnBrk="1" hangingPunct="1"/>
            <a:r>
              <a:rPr lang="en-IE" altLang="en-US" sz="2000" dirty="0"/>
              <a:t>	6 x 3 = 18m² </a:t>
            </a:r>
          </a:p>
        </p:txBody>
      </p:sp>
      <p:sp>
        <p:nvSpPr>
          <p:cNvPr id="6154" name="TextBox 31">
            <a:extLst>
              <a:ext uri="{FF2B5EF4-FFF2-40B4-BE49-F238E27FC236}">
                <a16:creationId xmlns:a16="http://schemas.microsoft.com/office/drawing/2014/main" id="{5573FF67-A896-4A8C-8057-5388D13690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7703" y="3625066"/>
            <a:ext cx="669674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IE" altLang="en-US" sz="2000" dirty="0"/>
              <a:t>Triangle  ½ Base x Perp. Height =  Area </a:t>
            </a:r>
          </a:p>
          <a:p>
            <a:pPr eaLnBrk="1" hangingPunct="1"/>
            <a:r>
              <a:rPr lang="en-IE" altLang="en-US" sz="2000" dirty="0"/>
              <a:t>            ½ (4m x 5m) = 10m²</a:t>
            </a:r>
          </a:p>
        </p:txBody>
      </p:sp>
      <p:sp>
        <p:nvSpPr>
          <p:cNvPr id="6157" name="TextBox 36">
            <a:extLst>
              <a:ext uri="{FF2B5EF4-FFF2-40B4-BE49-F238E27FC236}">
                <a16:creationId xmlns:a16="http://schemas.microsoft.com/office/drawing/2014/main" id="{82A5D2FA-93BC-4FE0-9777-731B472CA7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6423" y="4974042"/>
            <a:ext cx="6696744" cy="160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IE" altLang="en-US" sz="2000" dirty="0"/>
              <a:t>Circle   </a:t>
            </a:r>
            <a:r>
              <a:rPr lang="el-GR" altLang="en-US" sz="2000" dirty="0"/>
              <a:t>Π</a:t>
            </a:r>
            <a:r>
              <a:rPr lang="en-IE" altLang="en-US" sz="2000" dirty="0"/>
              <a:t>r² = Area</a:t>
            </a:r>
          </a:p>
          <a:p>
            <a:pPr eaLnBrk="1" hangingPunct="1"/>
            <a:r>
              <a:rPr lang="en-IE" altLang="en-US" sz="2000" dirty="0"/>
              <a:t>3.14 x 3 x 3 = 28.27 m²</a:t>
            </a:r>
          </a:p>
          <a:p>
            <a:pPr eaLnBrk="1" hangingPunct="1"/>
            <a:endParaRPr lang="en-IE" altLang="en-US" sz="2000" dirty="0"/>
          </a:p>
          <a:p>
            <a:pPr eaLnBrk="1" hangingPunct="1"/>
            <a:r>
              <a:rPr lang="en-IE" altLang="en-US" sz="2000" dirty="0"/>
              <a:t>Ø  = diameter     r = radius    </a:t>
            </a:r>
          </a:p>
          <a:p>
            <a:pPr eaLnBrk="1" hangingPunct="1"/>
            <a:endParaRPr lang="en-IE" alt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AEF22-61C1-4CB6-A38C-AF557D2FAE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313" y="2214520"/>
            <a:ext cx="1546578" cy="101566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6435988-D6D3-449B-9941-2E7E9026BB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5797" y="4987360"/>
            <a:ext cx="1431735" cy="1649184"/>
          </a:xfrm>
          <a:prstGeom prst="rect">
            <a:avLst/>
          </a:prstGeom>
        </p:spPr>
      </p:pic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1B0D9035-2620-4C32-8609-A39FCACA53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CB08EAFE-18C9-4630-8054-A390EAC46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F20AC61-2860-4010-8F73-6A07614DC13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943" y="1127406"/>
            <a:ext cx="1360894" cy="113042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1A70825-DB82-43E5-B2A9-A0EFB498746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9600" y="3352239"/>
            <a:ext cx="1243237" cy="114421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8" grpId="0"/>
      <p:bldP spid="6154" grpId="0"/>
      <p:bldP spid="615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4">
            <a:extLst>
              <a:ext uri="{FF2B5EF4-FFF2-40B4-BE49-F238E27FC236}">
                <a16:creationId xmlns:a16="http://schemas.microsoft.com/office/drawing/2014/main" id="{0B14C2CB-202C-4C4B-8303-25F85BE42C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1288" y="1431132"/>
            <a:ext cx="3550444" cy="24503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itle 11">
            <a:extLst>
              <a:ext uri="{FF2B5EF4-FFF2-40B4-BE49-F238E27FC236}">
                <a16:creationId xmlns:a16="http://schemas.microsoft.com/office/drawing/2014/main" id="{31008A1D-8DA4-4A31-A75A-3F7908231A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6713" y="292991"/>
            <a:ext cx="4629150" cy="507206"/>
          </a:xfrm>
        </p:spPr>
        <p:txBody>
          <a:bodyPr/>
          <a:lstStyle/>
          <a:p>
            <a:pPr eaLnBrk="1" hangingPunct="1"/>
            <a:r>
              <a:rPr lang="en-IE" altLang="en-US" sz="3200" dirty="0">
                <a:solidFill>
                  <a:schemeClr val="tx1"/>
                </a:solidFill>
              </a:rPr>
              <a:t>Parts of a Circle  </a:t>
            </a:r>
          </a:p>
        </p:txBody>
      </p:sp>
      <p:sp>
        <p:nvSpPr>
          <p:cNvPr id="3075" name="Content Placeholder 5">
            <a:extLst>
              <a:ext uri="{FF2B5EF4-FFF2-40B4-BE49-F238E27FC236}">
                <a16:creationId xmlns:a16="http://schemas.microsoft.com/office/drawing/2014/main" id="{181164E9-DD5F-4AD3-BD16-A62CB3C207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728662"/>
            <a:ext cx="8669783" cy="5778104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endParaRPr lang="en-IE" altLang="en-US" sz="600" dirty="0"/>
          </a:p>
          <a:p>
            <a:pPr eaLnBrk="1" hangingPunct="1"/>
            <a:r>
              <a:rPr lang="en-IE" altLang="en-US" sz="1800" dirty="0"/>
              <a:t>A circle is a plane figure that has one continuous line called its </a:t>
            </a:r>
            <a:r>
              <a:rPr lang="en-IE" altLang="en-US" sz="1800" dirty="0">
                <a:solidFill>
                  <a:srgbClr val="7030A0"/>
                </a:solidFill>
              </a:rPr>
              <a:t>Circumference</a:t>
            </a:r>
            <a:r>
              <a:rPr lang="en-IE" altLang="en-US" sz="1800" dirty="0"/>
              <a:t>.</a:t>
            </a:r>
          </a:p>
          <a:p>
            <a:pPr eaLnBrk="1" hangingPunct="1"/>
            <a:endParaRPr lang="en-IE" altLang="en-US" sz="1800" dirty="0"/>
          </a:p>
          <a:p>
            <a:pPr eaLnBrk="1" hangingPunct="1"/>
            <a:endParaRPr lang="en-IE" altLang="en-US" sz="1800" dirty="0"/>
          </a:p>
          <a:p>
            <a:pPr eaLnBrk="1" hangingPunct="1"/>
            <a:endParaRPr lang="en-IE" altLang="en-US" sz="1800" dirty="0"/>
          </a:p>
          <a:p>
            <a:pPr eaLnBrk="1" hangingPunct="1"/>
            <a:endParaRPr lang="en-IE" altLang="en-US" sz="1800" dirty="0"/>
          </a:p>
          <a:p>
            <a:pPr eaLnBrk="1" hangingPunct="1"/>
            <a:endParaRPr lang="en-IE" altLang="en-US" sz="1800" dirty="0"/>
          </a:p>
          <a:p>
            <a:pPr eaLnBrk="1" hangingPunct="1"/>
            <a:endParaRPr lang="en-IE" altLang="en-US" sz="1800" dirty="0"/>
          </a:p>
          <a:p>
            <a:pPr eaLnBrk="1" hangingPunct="1">
              <a:buFont typeface="Arial" panose="020B0604020202020204" pitchFamily="34" charset="0"/>
              <a:buNone/>
            </a:pPr>
            <a:endParaRPr lang="en-IE" altLang="en-US" sz="1800" dirty="0"/>
          </a:p>
          <a:p>
            <a:pPr eaLnBrk="1" hangingPunct="1">
              <a:buFont typeface="Arial" panose="020B0604020202020204" pitchFamily="34" charset="0"/>
              <a:buNone/>
            </a:pPr>
            <a:endParaRPr lang="en-IE" altLang="en-US" sz="1800" dirty="0"/>
          </a:p>
          <a:p>
            <a:pPr eaLnBrk="1" hangingPunct="1"/>
            <a:r>
              <a:rPr lang="en-IE" altLang="en-US" sz="1800" dirty="0"/>
              <a:t>A straight line that touches the circumference in two places is called a</a:t>
            </a:r>
            <a:r>
              <a:rPr lang="en-IE" altLang="en-US" sz="1800" dirty="0">
                <a:solidFill>
                  <a:srgbClr val="7030A0"/>
                </a:solidFill>
              </a:rPr>
              <a:t> Chord</a:t>
            </a:r>
            <a:r>
              <a:rPr lang="en-IE" altLang="en-US" sz="1800" dirty="0"/>
              <a:t>.</a:t>
            </a:r>
          </a:p>
          <a:p>
            <a:pPr eaLnBrk="1" hangingPunct="1"/>
            <a:r>
              <a:rPr lang="en-IE" altLang="en-US" sz="1800" dirty="0"/>
              <a:t>The longest chord in a circle is the </a:t>
            </a:r>
            <a:r>
              <a:rPr lang="en-IE" altLang="en-US" sz="1800" dirty="0">
                <a:solidFill>
                  <a:srgbClr val="7030A0"/>
                </a:solidFill>
              </a:rPr>
              <a:t>Diameter</a:t>
            </a:r>
            <a:r>
              <a:rPr lang="en-IE" altLang="en-US" sz="1800" dirty="0"/>
              <a:t>.</a:t>
            </a:r>
          </a:p>
          <a:p>
            <a:pPr eaLnBrk="1" hangingPunct="1"/>
            <a:r>
              <a:rPr lang="en-IE" altLang="en-US" sz="1800" dirty="0"/>
              <a:t>The  Diameter crosses the circles centre point.</a:t>
            </a:r>
          </a:p>
          <a:p>
            <a:pPr eaLnBrk="1" hangingPunct="1"/>
            <a:r>
              <a:rPr lang="en-IE" altLang="en-US" sz="1800" dirty="0"/>
              <a:t>The </a:t>
            </a:r>
            <a:r>
              <a:rPr lang="en-IE" altLang="en-US" sz="1800" dirty="0">
                <a:solidFill>
                  <a:srgbClr val="7030A0"/>
                </a:solidFill>
              </a:rPr>
              <a:t>Radius</a:t>
            </a:r>
            <a:r>
              <a:rPr lang="en-IE" altLang="en-US" sz="1800" dirty="0"/>
              <a:t> is the distance from the centre point to the circumference. </a:t>
            </a:r>
          </a:p>
          <a:p>
            <a:pPr eaLnBrk="1" hangingPunct="1"/>
            <a:r>
              <a:rPr lang="en-IE" altLang="en-US" sz="1800" dirty="0"/>
              <a:t>Formula for Perimeter of Circle is 2</a:t>
            </a:r>
            <a:r>
              <a:rPr lang="el-GR" altLang="en-US" sz="1800" dirty="0"/>
              <a:t>Π</a:t>
            </a:r>
            <a:r>
              <a:rPr lang="en-IE" altLang="en-US" sz="1800" dirty="0"/>
              <a:t>r.</a:t>
            </a:r>
          </a:p>
          <a:p>
            <a:pPr eaLnBrk="1" hangingPunct="1"/>
            <a:r>
              <a:rPr lang="en-IE" altLang="en-US" sz="1800" dirty="0"/>
              <a:t>Formula for Area of circle is </a:t>
            </a:r>
            <a:r>
              <a:rPr lang="el-GR" altLang="en-US" sz="1800" dirty="0"/>
              <a:t>Π</a:t>
            </a:r>
            <a:r>
              <a:rPr lang="en-IE" altLang="en-US" sz="1800" dirty="0"/>
              <a:t>r²</a:t>
            </a:r>
          </a:p>
          <a:p>
            <a:pPr eaLnBrk="1" hangingPunct="1"/>
            <a:endParaRPr lang="en-IE" altLang="en-US" sz="1800" dirty="0"/>
          </a:p>
          <a:p>
            <a:pPr eaLnBrk="1" hangingPunct="1"/>
            <a:endParaRPr lang="en-IE" altLang="en-US" sz="18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4A29186F-2AAE-44CC-99FE-A6ED34B3BA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958F368-5CE6-42AF-8026-53FB3158FB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0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0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07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07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07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307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01EEAA62-2E1D-4E89-9036-8AF400DD0E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351234"/>
            <a:ext cx="4629150" cy="507206"/>
          </a:xfrm>
        </p:spPr>
        <p:txBody>
          <a:bodyPr/>
          <a:lstStyle/>
          <a:p>
            <a:pPr eaLnBrk="1" hangingPunct="1"/>
            <a:r>
              <a:rPr lang="en-IE" altLang="en-US" sz="3200" dirty="0">
                <a:solidFill>
                  <a:schemeClr val="tx1"/>
                </a:solidFill>
              </a:rPr>
              <a:t>Parts of a Circle  </a:t>
            </a:r>
          </a:p>
        </p:txBody>
      </p:sp>
      <p:sp>
        <p:nvSpPr>
          <p:cNvPr id="3075" name="Content Placeholder 5">
            <a:extLst>
              <a:ext uri="{FF2B5EF4-FFF2-40B4-BE49-F238E27FC236}">
                <a16:creationId xmlns:a16="http://schemas.microsoft.com/office/drawing/2014/main" id="{DCF51775-DD8A-4725-8F61-AD85290E36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728662"/>
            <a:ext cx="8496944" cy="5778104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endParaRPr lang="en-IE" altLang="en-US" sz="600" dirty="0"/>
          </a:p>
          <a:p>
            <a:pPr eaLnBrk="1" hangingPunct="1"/>
            <a:r>
              <a:rPr lang="en-IE" altLang="en-US" sz="1800" dirty="0"/>
              <a:t>The area between a chord and the circumference is called a </a:t>
            </a:r>
            <a:r>
              <a:rPr lang="en-IE" altLang="en-US" sz="1800" dirty="0">
                <a:solidFill>
                  <a:srgbClr val="7030A0"/>
                </a:solidFill>
              </a:rPr>
              <a:t>Segment</a:t>
            </a:r>
            <a:r>
              <a:rPr lang="en-IE" altLang="en-US" sz="1800" dirty="0"/>
              <a:t>.</a:t>
            </a:r>
          </a:p>
          <a:p>
            <a:pPr eaLnBrk="1" hangingPunct="1"/>
            <a:endParaRPr lang="en-IE" altLang="en-US" sz="1800" dirty="0"/>
          </a:p>
          <a:p>
            <a:pPr eaLnBrk="1" hangingPunct="1"/>
            <a:endParaRPr lang="en-IE" altLang="en-US" sz="1800" dirty="0"/>
          </a:p>
          <a:p>
            <a:pPr eaLnBrk="1" hangingPunct="1"/>
            <a:endParaRPr lang="en-IE" altLang="en-US" sz="1800" dirty="0"/>
          </a:p>
          <a:p>
            <a:pPr eaLnBrk="1" hangingPunct="1"/>
            <a:endParaRPr lang="en-IE" altLang="en-US" sz="1800" dirty="0"/>
          </a:p>
          <a:p>
            <a:pPr eaLnBrk="1" hangingPunct="1"/>
            <a:endParaRPr lang="en-IE" altLang="en-US" sz="1800" dirty="0"/>
          </a:p>
          <a:p>
            <a:pPr eaLnBrk="1" hangingPunct="1"/>
            <a:endParaRPr lang="en-IE" altLang="en-US" sz="1800" dirty="0"/>
          </a:p>
          <a:p>
            <a:pPr eaLnBrk="1" hangingPunct="1">
              <a:buFont typeface="Arial" panose="020B0604020202020204" pitchFamily="34" charset="0"/>
              <a:buNone/>
            </a:pPr>
            <a:endParaRPr lang="en-IE" altLang="en-US" sz="1800" dirty="0"/>
          </a:p>
          <a:p>
            <a:pPr eaLnBrk="1" hangingPunct="1"/>
            <a:endParaRPr lang="en-IE" altLang="en-US" sz="1800" dirty="0"/>
          </a:p>
          <a:p>
            <a:pPr eaLnBrk="1" hangingPunct="1"/>
            <a:r>
              <a:rPr lang="en-IE" altLang="en-US" sz="1800" dirty="0"/>
              <a:t>The area between two radii is called a </a:t>
            </a:r>
            <a:r>
              <a:rPr lang="en-IE" altLang="en-US" sz="1800" dirty="0">
                <a:solidFill>
                  <a:srgbClr val="7030A0"/>
                </a:solidFill>
              </a:rPr>
              <a:t>Sector.</a:t>
            </a:r>
          </a:p>
          <a:p>
            <a:pPr eaLnBrk="1" hangingPunct="1"/>
            <a:r>
              <a:rPr lang="en-IE" altLang="en-US" sz="1800" dirty="0"/>
              <a:t>A section of the circumference is called an </a:t>
            </a:r>
            <a:r>
              <a:rPr lang="en-IE" altLang="en-US" sz="1800" dirty="0">
                <a:solidFill>
                  <a:srgbClr val="7030A0"/>
                </a:solidFill>
              </a:rPr>
              <a:t>Arc.</a:t>
            </a:r>
            <a:endParaRPr lang="en-IE" altLang="en-US" sz="1800" dirty="0"/>
          </a:p>
          <a:p>
            <a:pPr eaLnBrk="1" hangingPunct="1"/>
            <a:r>
              <a:rPr lang="en-IE" altLang="en-US" sz="1800" dirty="0"/>
              <a:t>A quarter of a circle is called a </a:t>
            </a:r>
            <a:r>
              <a:rPr lang="en-IE" altLang="en-US" sz="1800" dirty="0">
                <a:solidFill>
                  <a:srgbClr val="7030A0"/>
                </a:solidFill>
              </a:rPr>
              <a:t>Quadrant.</a:t>
            </a:r>
          </a:p>
          <a:p>
            <a:pPr eaLnBrk="1" hangingPunct="1"/>
            <a:r>
              <a:rPr lang="en-IE" altLang="en-US" sz="1800" dirty="0"/>
              <a:t>Half of a circle is called a </a:t>
            </a:r>
            <a:r>
              <a:rPr lang="en-IE" altLang="en-US" sz="1800" dirty="0">
                <a:solidFill>
                  <a:srgbClr val="7030A0"/>
                </a:solidFill>
              </a:rPr>
              <a:t>Semicircle. </a:t>
            </a:r>
          </a:p>
          <a:p>
            <a:pPr eaLnBrk="1" hangingPunct="1"/>
            <a:r>
              <a:rPr lang="en-IE" altLang="en-US" sz="1800" dirty="0"/>
              <a:t>Formula for these shapes are in the log book.</a:t>
            </a:r>
          </a:p>
          <a:p>
            <a:pPr eaLnBrk="1" hangingPunct="1"/>
            <a:endParaRPr lang="en-IE" altLang="en-US" sz="1800" dirty="0"/>
          </a:p>
        </p:txBody>
      </p:sp>
      <p:pic>
        <p:nvPicPr>
          <p:cNvPr id="4100" name="Picture 2">
            <a:extLst>
              <a:ext uri="{FF2B5EF4-FFF2-40B4-BE49-F238E27FC236}">
                <a16:creationId xmlns:a16="http://schemas.microsoft.com/office/drawing/2014/main" id="{F0F2D56D-A11F-4570-9996-E5C5E46A5B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7982" y="1538288"/>
            <a:ext cx="3464719" cy="2235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4C0A152E-8F5E-4024-AB6A-B8F67E7BA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F11941B-A550-4E81-853D-AA2EBB6D0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0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0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07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07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307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0">
            <a:extLst>
              <a:ext uri="{FF2B5EF4-FFF2-40B4-BE49-F238E27FC236}">
                <a16:creationId xmlns:a16="http://schemas.microsoft.com/office/drawing/2014/main" id="{0367C848-E587-4239-8169-515FDF7141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447674"/>
            <a:ext cx="4629150" cy="238125"/>
          </a:xfrm>
        </p:spPr>
        <p:txBody>
          <a:bodyPr/>
          <a:lstStyle/>
          <a:p>
            <a:pPr eaLnBrk="1" hangingPunct="1"/>
            <a:r>
              <a:rPr lang="en-IE" altLang="en-US" sz="3200" dirty="0">
                <a:solidFill>
                  <a:schemeClr val="tx1"/>
                </a:solidFill>
              </a:rPr>
              <a:t>Area Sheet 1</a:t>
            </a:r>
          </a:p>
        </p:txBody>
      </p:sp>
      <p:sp>
        <p:nvSpPr>
          <p:cNvPr id="4099" name="Content Placeholder 11">
            <a:extLst>
              <a:ext uri="{FF2B5EF4-FFF2-40B4-BE49-F238E27FC236}">
                <a16:creationId xmlns:a16="http://schemas.microsoft.com/office/drawing/2014/main" id="{C80CE80A-52AC-48B1-AEE0-9BD7E6D5DF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764704"/>
            <a:ext cx="6707063" cy="6291263"/>
          </a:xfrm>
        </p:spPr>
        <p:txBody>
          <a:bodyPr/>
          <a:lstStyle/>
          <a:p>
            <a:pPr eaLnBrk="1" hangingPunct="1"/>
            <a:r>
              <a:rPr lang="en-IE" altLang="en-US" sz="2000" dirty="0">
                <a:latin typeface="+mj-lt"/>
              </a:rPr>
              <a:t>Find the area of the following Squares:</a:t>
            </a:r>
          </a:p>
          <a:p>
            <a:pPr eaLnBrk="1" hangingPunct="1"/>
            <a:r>
              <a:rPr lang="en-IE" altLang="en-US" sz="2000" dirty="0">
                <a:latin typeface="+mj-lt"/>
              </a:rPr>
              <a:t>1  	Side    32m	</a:t>
            </a:r>
          </a:p>
          <a:p>
            <a:pPr eaLnBrk="1" hangingPunct="1"/>
            <a:r>
              <a:rPr lang="en-IE" altLang="en-US" sz="2000" dirty="0">
                <a:latin typeface="+mj-lt"/>
              </a:rPr>
              <a:t>2    	Side    14m</a:t>
            </a:r>
          </a:p>
          <a:p>
            <a:pPr eaLnBrk="1" hangingPunct="1"/>
            <a:r>
              <a:rPr lang="en-IE" altLang="en-US" sz="2000" dirty="0">
                <a:latin typeface="+mj-lt"/>
              </a:rPr>
              <a:t>3	Side    21m</a:t>
            </a:r>
          </a:p>
          <a:p>
            <a:pPr eaLnBrk="1" hangingPunct="1"/>
            <a:r>
              <a:rPr lang="en-IE" altLang="en-US" sz="2000" dirty="0">
                <a:latin typeface="+mj-lt"/>
              </a:rPr>
              <a:t>Find the area of the following Rectangles:</a:t>
            </a:r>
          </a:p>
          <a:p>
            <a:pPr eaLnBrk="1" hangingPunct="1"/>
            <a:r>
              <a:rPr lang="en-IE" altLang="en-US" sz="2000" dirty="0">
                <a:latin typeface="+mj-lt"/>
              </a:rPr>
              <a:t>1	 Length  4.71m   width 2.1</a:t>
            </a:r>
          </a:p>
          <a:p>
            <a:pPr eaLnBrk="1" hangingPunct="1"/>
            <a:r>
              <a:rPr lang="en-IE" altLang="en-US" sz="2000" dirty="0">
                <a:latin typeface="+mj-lt"/>
              </a:rPr>
              <a:t>2 	 Length  6.23m   width 3m</a:t>
            </a:r>
          </a:p>
          <a:p>
            <a:pPr eaLnBrk="1" hangingPunct="1"/>
            <a:r>
              <a:rPr lang="en-IE" altLang="en-US" sz="2000" dirty="0">
                <a:latin typeface="+mj-lt"/>
              </a:rPr>
              <a:t>3	 Length  4.25m   width 1.05</a:t>
            </a:r>
          </a:p>
          <a:p>
            <a:pPr eaLnBrk="1" hangingPunct="1"/>
            <a:r>
              <a:rPr lang="en-IE" altLang="en-US" sz="2000" dirty="0">
                <a:latin typeface="+mj-lt"/>
              </a:rPr>
              <a:t>Find the area of the following Triangles:</a:t>
            </a:r>
          </a:p>
          <a:p>
            <a:pPr eaLnBrk="1" hangingPunct="1"/>
            <a:r>
              <a:rPr lang="en-IE" altLang="en-US" sz="2000" dirty="0">
                <a:latin typeface="+mj-lt"/>
              </a:rPr>
              <a:t>1	Base 6 		Perp. Height 4.12</a:t>
            </a:r>
          </a:p>
          <a:p>
            <a:pPr eaLnBrk="1" hangingPunct="1"/>
            <a:r>
              <a:rPr lang="en-IE" altLang="en-US" sz="2000" dirty="0">
                <a:latin typeface="+mj-lt"/>
              </a:rPr>
              <a:t>2	Base 3 		Perp. Height 5.05</a:t>
            </a:r>
          </a:p>
          <a:p>
            <a:pPr eaLnBrk="1" hangingPunct="1"/>
            <a:r>
              <a:rPr lang="en-IE" altLang="en-US" sz="2000" dirty="0">
                <a:latin typeface="+mj-lt"/>
              </a:rPr>
              <a:t>3	Base 4 		Perp. Height 3.31</a:t>
            </a:r>
          </a:p>
          <a:p>
            <a:pPr eaLnBrk="1" hangingPunct="1"/>
            <a:r>
              <a:rPr lang="en-IE" altLang="en-US" sz="2000" dirty="0">
                <a:latin typeface="+mj-lt"/>
              </a:rPr>
              <a:t>Find the area of the following  Circles:</a:t>
            </a:r>
          </a:p>
          <a:p>
            <a:pPr eaLnBrk="1" hangingPunct="1"/>
            <a:r>
              <a:rPr lang="en-IE" altLang="en-US" sz="2000" dirty="0">
                <a:latin typeface="+mj-lt"/>
              </a:rPr>
              <a:t>1 	Diameter  =  12m</a:t>
            </a:r>
          </a:p>
          <a:p>
            <a:pPr eaLnBrk="1" hangingPunct="1"/>
            <a:r>
              <a:rPr lang="en-IE" altLang="en-US" sz="2000" dirty="0">
                <a:latin typeface="+mj-lt"/>
              </a:rPr>
              <a:t>2	Radius = 8.21m</a:t>
            </a:r>
          </a:p>
          <a:p>
            <a:pPr eaLnBrk="1" hangingPunct="1"/>
            <a:r>
              <a:rPr lang="en-IE" altLang="en-US" sz="2000" dirty="0">
                <a:latin typeface="+mj-lt"/>
              </a:rPr>
              <a:t>3	Diameter = 42m</a:t>
            </a:r>
          </a:p>
          <a:p>
            <a:pPr eaLnBrk="1" hangingPunct="1"/>
            <a:endParaRPr lang="en-IE" altLang="en-US" sz="18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CBEC641F-97E2-4F71-A477-84775913A8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F987821-4609-426C-842C-147587748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0">
            <a:extLst>
              <a:ext uri="{FF2B5EF4-FFF2-40B4-BE49-F238E27FC236}">
                <a16:creationId xmlns:a16="http://schemas.microsoft.com/office/drawing/2014/main" id="{6C2948C7-FBEF-4D6E-B866-861C6D687C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7430" y="548680"/>
            <a:ext cx="4629150" cy="238125"/>
          </a:xfrm>
        </p:spPr>
        <p:txBody>
          <a:bodyPr/>
          <a:lstStyle/>
          <a:p>
            <a:pPr eaLnBrk="1" hangingPunct="1"/>
            <a:r>
              <a:rPr lang="en-IE" altLang="en-US" sz="3200" dirty="0">
                <a:solidFill>
                  <a:schemeClr val="tx1"/>
                </a:solidFill>
              </a:rPr>
              <a:t>Area Sheet 1 Answers </a:t>
            </a:r>
          </a:p>
        </p:txBody>
      </p:sp>
      <p:sp>
        <p:nvSpPr>
          <p:cNvPr id="5123" name="Content Placeholder 11">
            <a:extLst>
              <a:ext uri="{FF2B5EF4-FFF2-40B4-BE49-F238E27FC236}">
                <a16:creationId xmlns:a16="http://schemas.microsoft.com/office/drawing/2014/main" id="{0FAFE53B-B739-47BF-AF0B-73410F4F04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1333" y="883742"/>
            <a:ext cx="6707063" cy="5472608"/>
          </a:xfrm>
        </p:spPr>
        <p:txBody>
          <a:bodyPr/>
          <a:lstStyle/>
          <a:p>
            <a:pPr eaLnBrk="1" hangingPunct="1"/>
            <a:r>
              <a:rPr lang="en-IE" altLang="en-US" sz="1800" dirty="0">
                <a:latin typeface="+mj-lt"/>
              </a:rPr>
              <a:t>Find the area of the following Squares:</a:t>
            </a:r>
          </a:p>
          <a:p>
            <a:pPr eaLnBrk="1" hangingPunct="1"/>
            <a:r>
              <a:rPr lang="en-IE" altLang="en-US" sz="1800" dirty="0">
                <a:latin typeface="+mj-lt"/>
              </a:rPr>
              <a:t>1  	32 x 32 =  1024m²</a:t>
            </a:r>
          </a:p>
          <a:p>
            <a:pPr eaLnBrk="1" hangingPunct="1"/>
            <a:r>
              <a:rPr lang="en-IE" altLang="en-US" sz="1800" dirty="0">
                <a:latin typeface="+mj-lt"/>
              </a:rPr>
              <a:t>2    	14 x 14 = 196m²</a:t>
            </a:r>
          </a:p>
          <a:p>
            <a:pPr eaLnBrk="1" hangingPunct="1"/>
            <a:r>
              <a:rPr lang="en-IE" altLang="en-US" sz="1800" dirty="0">
                <a:latin typeface="+mj-lt"/>
              </a:rPr>
              <a:t>3	21 x 21 = 441 m²</a:t>
            </a:r>
          </a:p>
          <a:p>
            <a:pPr eaLnBrk="1" hangingPunct="1"/>
            <a:r>
              <a:rPr lang="en-IE" altLang="en-US" sz="1800" dirty="0">
                <a:latin typeface="+mj-lt"/>
              </a:rPr>
              <a:t>Find the area of the following Rectangles:</a:t>
            </a:r>
          </a:p>
          <a:p>
            <a:pPr eaLnBrk="1" hangingPunct="1"/>
            <a:r>
              <a:rPr lang="en-IE" altLang="en-US" sz="1800" dirty="0">
                <a:latin typeface="+mj-lt"/>
              </a:rPr>
              <a:t>1	 4.71m x 2.1 = 9.891m²</a:t>
            </a:r>
          </a:p>
          <a:p>
            <a:pPr eaLnBrk="1" hangingPunct="1"/>
            <a:r>
              <a:rPr lang="en-IE" altLang="en-US" sz="1800" dirty="0">
                <a:latin typeface="+mj-lt"/>
              </a:rPr>
              <a:t>2 	 6.23m x 3m = 18.69m²</a:t>
            </a:r>
          </a:p>
          <a:p>
            <a:pPr eaLnBrk="1" hangingPunct="1"/>
            <a:r>
              <a:rPr lang="en-IE" altLang="en-US" sz="1800" dirty="0">
                <a:latin typeface="+mj-lt"/>
              </a:rPr>
              <a:t>3	 4.25m x 1.05 = 4.463 m²</a:t>
            </a:r>
          </a:p>
          <a:p>
            <a:pPr eaLnBrk="1" hangingPunct="1"/>
            <a:r>
              <a:rPr lang="en-IE" altLang="en-US" sz="1800" dirty="0">
                <a:latin typeface="+mj-lt"/>
              </a:rPr>
              <a:t>Find the area of the following Triangles:</a:t>
            </a:r>
          </a:p>
          <a:p>
            <a:pPr eaLnBrk="1" hangingPunct="1"/>
            <a:r>
              <a:rPr lang="en-IE" altLang="en-US" sz="1800" dirty="0">
                <a:latin typeface="+mj-lt"/>
              </a:rPr>
              <a:t>1	½(6  x 4.12) = 12.36m²</a:t>
            </a:r>
          </a:p>
          <a:p>
            <a:pPr eaLnBrk="1" hangingPunct="1"/>
            <a:r>
              <a:rPr lang="en-IE" altLang="en-US" sz="1800" dirty="0">
                <a:latin typeface="+mj-lt"/>
              </a:rPr>
              <a:t>2	½ (3 x 5.05) = 7.57m²</a:t>
            </a:r>
          </a:p>
          <a:p>
            <a:pPr eaLnBrk="1" hangingPunct="1"/>
            <a:r>
              <a:rPr lang="en-IE" altLang="en-US" sz="1800" dirty="0">
                <a:latin typeface="+mj-lt"/>
              </a:rPr>
              <a:t>3	½ (4  x 3.31) = 6.62m²</a:t>
            </a:r>
            <a:endParaRPr lang="en-IE" altLang="en-US" sz="1800" dirty="0"/>
          </a:p>
          <a:p>
            <a:pPr eaLnBrk="1" hangingPunct="1"/>
            <a:r>
              <a:rPr lang="en-IE" altLang="en-US" sz="1800" dirty="0"/>
              <a:t>Find the area of the following  Circles:</a:t>
            </a:r>
          </a:p>
          <a:p>
            <a:pPr eaLnBrk="1" hangingPunct="1"/>
            <a:r>
              <a:rPr lang="en-IE" altLang="en-US" sz="1800" dirty="0"/>
              <a:t>1 	3.14 x 6 x 6 = 113.04m²</a:t>
            </a:r>
          </a:p>
          <a:p>
            <a:pPr eaLnBrk="1" hangingPunct="1"/>
            <a:r>
              <a:rPr lang="en-IE" altLang="en-US" sz="1800" dirty="0"/>
              <a:t>2	3.14 x 8.21 x 8.21 = 211.64m²</a:t>
            </a:r>
          </a:p>
          <a:p>
            <a:pPr eaLnBrk="1" hangingPunct="1"/>
            <a:r>
              <a:rPr lang="en-IE" altLang="en-US" sz="1800" dirty="0"/>
              <a:t>3	3.14 x 21 x 21 = 1384.74m²</a:t>
            </a:r>
          </a:p>
          <a:p>
            <a:pPr eaLnBrk="1" hangingPunct="1"/>
            <a:endParaRPr lang="en-IE" altLang="en-US" sz="18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A48362E-5E37-49B4-8BD4-71EBBF7ED3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E6C41EE-78E9-4D69-8BB6-D8F4E6814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576</TotalTime>
  <Words>502</Words>
  <Application>Microsoft Office PowerPoint</Application>
  <PresentationFormat>On-screen Show (4:3)</PresentationFormat>
  <Paragraphs>94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Constantia</vt:lpstr>
      <vt:lpstr>Times New Roman</vt:lpstr>
      <vt:lpstr>Wingdings 2</vt:lpstr>
      <vt:lpstr>Flow</vt:lpstr>
      <vt:lpstr>Wood Manufacturing &amp; Finishing Areas </vt:lpstr>
      <vt:lpstr>Areas </vt:lpstr>
      <vt:lpstr>Parts of a Circle  </vt:lpstr>
      <vt:lpstr>Parts of a Circle  </vt:lpstr>
      <vt:lpstr>Area Sheet 1</vt:lpstr>
      <vt:lpstr>Area Sheet 1 Answers </vt:lpstr>
    </vt:vector>
  </TitlesOfParts>
  <Company>DIT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Cabinet-Making</dc:title>
  <dc:creator>Jennifer Byrne</dc:creator>
  <cp:lastModifiedBy>Jennifer Byrne</cp:lastModifiedBy>
  <cp:revision>78</cp:revision>
  <cp:lastPrinted>2020-09-29T10:33:36Z</cp:lastPrinted>
  <dcterms:created xsi:type="dcterms:W3CDTF">2007-01-25T21:43:12Z</dcterms:created>
  <dcterms:modified xsi:type="dcterms:W3CDTF">2025-03-28T09:51:21Z</dcterms:modified>
  <cp:contentStatus/>
</cp:coreProperties>
</file>