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9"/>
  </p:notesMasterIdLst>
  <p:handoutMasterIdLst>
    <p:handoutMasterId r:id="rId20"/>
  </p:handoutMasterIdLst>
  <p:sldIdLst>
    <p:sldId id="256" r:id="rId2"/>
    <p:sldId id="283" r:id="rId3"/>
    <p:sldId id="285" r:id="rId4"/>
    <p:sldId id="284" r:id="rId5"/>
    <p:sldId id="257" r:id="rId6"/>
    <p:sldId id="290" r:id="rId7"/>
    <p:sldId id="291" r:id="rId8"/>
    <p:sldId id="276" r:id="rId9"/>
    <p:sldId id="258" r:id="rId10"/>
    <p:sldId id="277" r:id="rId11"/>
    <p:sldId id="278" r:id="rId12"/>
    <p:sldId id="280" r:id="rId13"/>
    <p:sldId id="287" r:id="rId14"/>
    <p:sldId id="281" r:id="rId15"/>
    <p:sldId id="288" r:id="rId16"/>
    <p:sldId id="282" r:id="rId17"/>
    <p:sldId id="289" r:id="rId18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02" autoAdjust="0"/>
    <p:restoredTop sz="93476" autoAdjust="0"/>
  </p:normalViewPr>
  <p:slideViewPr>
    <p:cSldViewPr>
      <p:cViewPr varScale="1">
        <p:scale>
          <a:sx n="87" d="100"/>
          <a:sy n="87" d="100"/>
        </p:scale>
        <p:origin x="39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Ratio </a:t>
            </a:r>
            <a:r>
              <a:rPr lang="en-GB"/>
              <a:t>&amp; Proportion 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>
            <a:extLst>
              <a:ext uri="{FF2B5EF4-FFF2-40B4-BE49-F238E27FC236}">
                <a16:creationId xmlns:a16="http://schemas.microsoft.com/office/drawing/2014/main" id="{F4BB93DF-EB16-3D4C-F583-363F6E4A515E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9512" y="1196752"/>
            <a:ext cx="8496944" cy="6172200"/>
          </a:xfrm>
        </p:spPr>
        <p:txBody>
          <a:bodyPr/>
          <a:lstStyle/>
          <a:p>
            <a:r>
              <a:rPr lang="en-GB" altLang="en-US" sz="2400" dirty="0"/>
              <a:t>Q.3.  A builder estimates that for every € 1.00 he spends on materials he needs € 1.50 for labour and € 0.50 for overheads. On a job costing a total of € 18,600 what is the amount of 	 (a) overheads	 (b) labour 		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 :</a:t>
            </a:r>
          </a:p>
          <a:p>
            <a:r>
              <a:rPr lang="en-GB" altLang="en-US" sz="2400" u="sng" dirty="0"/>
              <a:t>1.50  1.00  0.50</a:t>
            </a:r>
            <a:r>
              <a:rPr lang="en-GB" altLang="en-US" sz="2400" dirty="0"/>
              <a:t> =  3 : 2 : 1 = 6 parts</a:t>
            </a:r>
          </a:p>
          <a:p>
            <a:pPr marL="0" indent="0">
              <a:buNone/>
            </a:pPr>
            <a:r>
              <a:rPr lang="en-GB" altLang="en-US" sz="2400" dirty="0"/>
              <a:t>	0.50</a:t>
            </a:r>
          </a:p>
          <a:p>
            <a:r>
              <a:rPr lang="en-GB" altLang="en-US" sz="2400" dirty="0"/>
              <a:t>€18,600 ÷ 6 = 3100</a:t>
            </a:r>
          </a:p>
          <a:p>
            <a:r>
              <a:rPr lang="en-GB" altLang="en-US" sz="2400" dirty="0"/>
              <a:t>Overheads = 1 part     3100 x 1 =  €3100</a:t>
            </a:r>
          </a:p>
          <a:p>
            <a:r>
              <a:rPr lang="en-GB" altLang="en-US" sz="2400" dirty="0"/>
              <a:t>Labour = 3 parts	    3100 x 3 =  €9300</a:t>
            </a:r>
          </a:p>
          <a:p>
            <a:r>
              <a:rPr lang="en-GB" altLang="en-US" sz="2400" dirty="0"/>
              <a:t>Materials = 2 parts      3100 x 2 =  €6200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CFEF9DA-4F40-8413-CECF-143B137ED948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3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F0212-38CB-A8A0-C8BA-BCF79B4EA5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55325D-F051-FA88-F905-2FD673DA7A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3DA40B41-69D8-3493-38D8-177359A8DDF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40296" y="1196752"/>
            <a:ext cx="8568952" cy="6172200"/>
          </a:xfrm>
        </p:spPr>
        <p:txBody>
          <a:bodyPr/>
          <a:lstStyle/>
          <a:p>
            <a:r>
              <a:rPr lang="en-GB" altLang="en-US" sz="2400" dirty="0"/>
              <a:t>Q.4.  A builder estimates that for every € 2.25 he spends on materials he needs € 3.75 for labour and € 0.75 for overheads. On a job costing a total of € 36,405 what is the amount of 	 (a) overheads 	(b) labour  	   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dirty="0"/>
              <a:t> </a:t>
            </a:r>
            <a:r>
              <a:rPr lang="en-GB" altLang="en-US" sz="2400" u="sng" dirty="0"/>
              <a:t>3.75  2.25  0.75</a:t>
            </a:r>
            <a:r>
              <a:rPr lang="en-GB" altLang="en-US" sz="2400" dirty="0"/>
              <a:t> =  5 : 3 : 1 = 9 parts</a:t>
            </a:r>
          </a:p>
          <a:p>
            <a:pPr marL="0" indent="0">
              <a:buNone/>
            </a:pPr>
            <a:r>
              <a:rPr lang="en-GB" altLang="en-US" sz="2400" dirty="0"/>
              <a:t>	0.75</a:t>
            </a:r>
          </a:p>
          <a:p>
            <a:r>
              <a:rPr lang="en-GB" altLang="en-US" sz="2400" dirty="0"/>
              <a:t>€36,400 ÷ 9 = 4045</a:t>
            </a:r>
          </a:p>
          <a:p>
            <a:r>
              <a:rPr lang="en-GB" altLang="en-US" sz="2400" dirty="0"/>
              <a:t>Overheads = 1 part	        4045 x 1 =   €4,045</a:t>
            </a:r>
          </a:p>
          <a:p>
            <a:r>
              <a:rPr lang="en-GB" altLang="en-US" sz="2400" dirty="0"/>
              <a:t>Labour = 5 parts	        4045 x 5 = €20,225</a:t>
            </a:r>
          </a:p>
          <a:p>
            <a:r>
              <a:rPr lang="en-GB" altLang="en-US" sz="2400" dirty="0"/>
              <a:t>Materials = 3 parts	        4045 x 3 = €12,135</a:t>
            </a:r>
          </a:p>
          <a:p>
            <a:endParaRPr lang="en-GB" altLang="en-US" sz="1800" b="1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DD8D2C3-EAF6-60EC-8256-58F5F38AC7D9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4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39E76-752F-226A-1E2C-F2524AF1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B778EE-F5E9-C20F-9F2C-5F8994702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7CF62AE-9B23-124C-9A5C-7522C69A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283" y="1115028"/>
            <a:ext cx="8702120" cy="6057900"/>
          </a:xfrm>
        </p:spPr>
        <p:txBody>
          <a:bodyPr/>
          <a:lstStyle/>
          <a:p>
            <a:r>
              <a:rPr lang="en-IE" altLang="en-US" sz="2400" dirty="0"/>
              <a:t>Q.</a:t>
            </a:r>
            <a:r>
              <a:rPr lang="en-GB" altLang="en-US" sz="2400" dirty="0"/>
              <a:t>1. 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It is estimated that on all work done, every  €1.00 on materials will cost € 1.50 on labour and €0.20 on overheads.</a:t>
            </a:r>
          </a:p>
          <a:p>
            <a:r>
              <a:rPr lang="en-GB" altLang="en-US" sz="2400" dirty="0"/>
              <a:t>If the total cost of materials and overheads is € 36,000.00, how much will the third year apprentice get? </a:t>
            </a:r>
          </a:p>
          <a:p>
            <a:r>
              <a:rPr lang="en-GB" altLang="en-US" sz="2400" dirty="0"/>
              <a:t>Third year gets 75% of trade rate           			     Second year gets 50% of trade rate</a:t>
            </a:r>
          </a:p>
          <a:p>
            <a:r>
              <a:rPr lang="en-GB" altLang="en-US" sz="2400" b="1" dirty="0"/>
              <a:t>Ratio of work :    </a:t>
            </a:r>
            <a:r>
              <a:rPr lang="en-GB" altLang="en-US" sz="2400" dirty="0"/>
              <a:t>1 :  1.50  : 0.20         (x 10)</a:t>
            </a:r>
          </a:p>
          <a:p>
            <a:r>
              <a:rPr lang="en-GB" altLang="en-US" sz="2400" dirty="0"/>
              <a:t>10 :15: 2  </a:t>
            </a:r>
          </a:p>
          <a:p>
            <a:r>
              <a:rPr lang="en-GB" altLang="en-US" sz="2400" dirty="0"/>
              <a:t>Materials and overheads = 12 parts    € 36,000 ÷ 12 = €3000</a:t>
            </a:r>
          </a:p>
          <a:p>
            <a:r>
              <a:rPr lang="en-GB" altLang="en-US" sz="2400" dirty="0"/>
              <a:t>Labour = 15 parts         3000 x 15 = €45,000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608528B-ED02-575D-9C61-275D0536F7F1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Example 1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08D139F-5EB5-F615-10FB-075A4125A2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F69908-0266-1CD9-2D4A-03882307E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57CF62AE-9B23-124C-9A5C-7522C69AF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283" y="1115028"/>
            <a:ext cx="8702120" cy="6057900"/>
          </a:xfrm>
        </p:spPr>
        <p:txBody>
          <a:bodyPr/>
          <a:lstStyle/>
          <a:p>
            <a:r>
              <a:rPr lang="en-IE" altLang="en-US" sz="2400" dirty="0"/>
              <a:t>Q.</a:t>
            </a:r>
            <a:r>
              <a:rPr lang="en-GB" altLang="en-US" sz="2400" dirty="0"/>
              <a:t>1. 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It is estimated that on all work done, every  €1.00 on materials will cost € 1.50 on labour and €0.20 on overheads.</a:t>
            </a:r>
          </a:p>
          <a:p>
            <a:r>
              <a:rPr lang="en-GB" altLang="en-US" sz="2400" dirty="0"/>
              <a:t>If the total cost of materials and overheads is € 36,000.00, how much will the third year apprentice get? </a:t>
            </a:r>
          </a:p>
          <a:p>
            <a:r>
              <a:rPr lang="en-GB" altLang="en-US" sz="2400" dirty="0"/>
              <a:t>Third year gets 75% of trade rate           			     Second year gets 50% of trade rate</a:t>
            </a:r>
          </a:p>
          <a:p>
            <a:r>
              <a:rPr lang="en-GB" altLang="en-US" sz="2400" b="1" dirty="0"/>
              <a:t>Answer part 2   Labour = €45,000</a:t>
            </a:r>
          </a:p>
          <a:p>
            <a:r>
              <a:rPr lang="en-GB" altLang="en-US" sz="2400" b="1" dirty="0"/>
              <a:t>Ratio of wages :   </a:t>
            </a:r>
            <a:r>
              <a:rPr lang="en-GB" altLang="en-US" sz="2400" u="sng" dirty="0"/>
              <a:t>1: 0.75 : 0.50    </a:t>
            </a:r>
            <a:r>
              <a:rPr lang="en-GB" altLang="en-US" sz="2400" dirty="0"/>
              <a:t>=   4:3:2  = 9    		               			   0.25</a:t>
            </a:r>
          </a:p>
          <a:p>
            <a:r>
              <a:rPr lang="en-GB" altLang="en-US" sz="2400" dirty="0"/>
              <a:t>€45,000 ÷ 9 = €5,000 = 1 part</a:t>
            </a:r>
            <a:endParaRPr lang="en-GB" altLang="en-US" sz="2400" b="1" dirty="0"/>
          </a:p>
          <a:p>
            <a:r>
              <a:rPr lang="en-GB" altLang="en-US" sz="2400" b="1" dirty="0"/>
              <a:t>Third year </a:t>
            </a:r>
            <a:r>
              <a:rPr lang="en-GB" altLang="en-US" sz="2400" dirty="0"/>
              <a:t>gets 3 parts =  5000 x 3 = </a:t>
            </a:r>
            <a:r>
              <a:rPr lang="en-GB" altLang="en-US" sz="2400" b="1" dirty="0"/>
              <a:t>€ 15,000</a:t>
            </a:r>
            <a:endParaRPr lang="en-IE" altLang="en-US" sz="2400" dirty="0"/>
          </a:p>
          <a:p>
            <a:endParaRPr lang="en-GB" altLang="en-US" sz="2400" dirty="0"/>
          </a:p>
          <a:p>
            <a:endParaRPr lang="en-GB" altLang="en-US" sz="24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608528B-ED02-575D-9C61-275D0536F7F1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Example 1</a:t>
            </a:r>
            <a:endParaRPr lang="en-IE" sz="3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86F808-10B7-A3B7-E3DE-5194E7130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417A1-4E52-320C-AC25-F0397E911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81931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C7FDD1B-2A45-227B-A480-126D8CA2C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782866"/>
          </a:xfrm>
        </p:spPr>
        <p:txBody>
          <a:bodyPr/>
          <a:lstStyle/>
          <a:p>
            <a:r>
              <a:rPr lang="en-GB" altLang="en-US" sz="2400" dirty="0"/>
              <a:t>Q.2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apprentice all work together.   It is estimated that on all work done, every €1.00 on materials will cost €1.80 on labour and €0.30 on overheads.</a:t>
            </a:r>
          </a:p>
          <a:p>
            <a:r>
              <a:rPr lang="en-GB" altLang="en-US" sz="2400" dirty="0"/>
              <a:t>If the fourth year apprentice gets €4,500, how much will the materials cost?</a:t>
            </a:r>
          </a:p>
          <a:p>
            <a:r>
              <a:rPr lang="en-GB" altLang="en-US" sz="2400" dirty="0"/>
              <a:t>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gets 90% of trade rate, 				         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gets 50% of trade rate</a:t>
            </a:r>
          </a:p>
          <a:p>
            <a:r>
              <a:rPr lang="en-GB" altLang="en-US" sz="2400" b="1" dirty="0"/>
              <a:t>Answer</a:t>
            </a:r>
            <a:endParaRPr lang="en-IE" altLang="en-US" sz="2400" b="1" dirty="0"/>
          </a:p>
          <a:p>
            <a:r>
              <a:rPr lang="en-GB" altLang="en-US" sz="2400" b="1" dirty="0"/>
              <a:t>Ratio of wages :    </a:t>
            </a:r>
            <a:r>
              <a:rPr lang="en-GB" altLang="en-US" sz="2400" dirty="0"/>
              <a:t>	1 :  0.90  : 0.50        (x 10)</a:t>
            </a:r>
          </a:p>
          <a:p>
            <a:r>
              <a:rPr lang="en-GB" altLang="en-US" sz="2400" dirty="0"/>
              <a:t>10 : 9 : 5  =	24 parts</a:t>
            </a:r>
          </a:p>
          <a:p>
            <a:r>
              <a:rPr lang="en-GB" altLang="en-US" sz="2400" dirty="0"/>
              <a:t>€4,500 ÷ 9 = € 500 = 1 part</a:t>
            </a:r>
          </a:p>
          <a:p>
            <a:r>
              <a:rPr lang="en-GB" altLang="en-US" sz="2400" b="1" dirty="0"/>
              <a:t>Total labour cost </a:t>
            </a:r>
            <a:r>
              <a:rPr lang="en-GB" altLang="en-US" sz="2400" dirty="0"/>
              <a:t>= € 12,000 (24 parts)</a:t>
            </a:r>
          </a:p>
          <a:p>
            <a:endParaRPr lang="en-IE" altLang="en-US" sz="1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547402-610D-3B07-B696-04E35D5FE604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09F4669-5498-F5BD-1C3D-5087F0C9A6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4B45B8-A8E0-A6EC-B209-0E2E857BA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7C7FDD1B-2A45-227B-A480-126D8CA2CA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96944" cy="5782866"/>
          </a:xfrm>
        </p:spPr>
        <p:txBody>
          <a:bodyPr/>
          <a:lstStyle/>
          <a:p>
            <a:r>
              <a:rPr lang="en-GB" altLang="en-US" sz="2400" dirty="0"/>
              <a:t>Q.2. 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apprentice all work together.   It is estimated that on all work done, every €1.00 on materials will cost €1.80 on labour and €0.30 on overheads.</a:t>
            </a:r>
          </a:p>
          <a:p>
            <a:r>
              <a:rPr lang="en-GB" altLang="en-US" sz="2400" dirty="0"/>
              <a:t>If the fourth year apprentice gets €4,500, how much will the materials cost?</a:t>
            </a:r>
          </a:p>
          <a:p>
            <a:r>
              <a:rPr lang="en-GB" altLang="en-US" sz="2400" dirty="0"/>
              <a:t>4</a:t>
            </a:r>
            <a:r>
              <a:rPr lang="en-GB" altLang="en-US" sz="2400" baseline="30000" dirty="0"/>
              <a:t>th</a:t>
            </a:r>
            <a:r>
              <a:rPr lang="en-GB" altLang="en-US" sz="2400" dirty="0"/>
              <a:t> year gets 90% of trade rate, 				         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gets 50% of trade rate</a:t>
            </a:r>
          </a:p>
          <a:p>
            <a:r>
              <a:rPr lang="en-GB" altLang="en-US" sz="2400" b="1" dirty="0"/>
              <a:t>Answer Part 2 </a:t>
            </a:r>
            <a:r>
              <a:rPr lang="en-IE" altLang="en-US" sz="2400" b="1" dirty="0"/>
              <a:t> </a:t>
            </a:r>
            <a:r>
              <a:rPr lang="en-GB" altLang="en-US" sz="2400" b="1" dirty="0"/>
              <a:t>Total labour cost </a:t>
            </a:r>
            <a:r>
              <a:rPr lang="en-GB" altLang="en-US" sz="2400" dirty="0"/>
              <a:t>= € 12,000 </a:t>
            </a:r>
          </a:p>
          <a:p>
            <a:r>
              <a:rPr lang="en-GB" altLang="en-US" sz="2400" b="1" dirty="0"/>
              <a:t>Ratio of work :    </a:t>
            </a:r>
            <a:r>
              <a:rPr lang="en-GB" altLang="en-US" sz="2400" dirty="0"/>
              <a:t>	1.80 :  1  : 0.30</a:t>
            </a:r>
          </a:p>
          <a:p>
            <a:r>
              <a:rPr lang="en-GB" altLang="en-US" sz="2400" dirty="0"/>
              <a:t>		=	  18  : 10 :   3</a:t>
            </a:r>
          </a:p>
          <a:p>
            <a:r>
              <a:rPr lang="en-GB" altLang="en-US" sz="2400" dirty="0"/>
              <a:t>Labour = 18 parts        €12,000 ÷ 18 = €666.67</a:t>
            </a:r>
          </a:p>
          <a:p>
            <a:r>
              <a:rPr lang="en-GB" altLang="en-US" sz="2400" b="1" dirty="0"/>
              <a:t>Materials </a:t>
            </a:r>
            <a:r>
              <a:rPr lang="en-GB" altLang="en-US" sz="2400" dirty="0"/>
              <a:t> = 10 parts   666.67 x 10 = </a:t>
            </a:r>
            <a:r>
              <a:rPr lang="en-GB" altLang="en-US" sz="2400" b="1" dirty="0"/>
              <a:t>€6666.70</a:t>
            </a:r>
            <a:endParaRPr lang="en-IE" altLang="en-US" sz="2400" b="1" dirty="0"/>
          </a:p>
          <a:p>
            <a:endParaRPr lang="en-IE" altLang="en-US" sz="1800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5547402-610D-3B07-B696-04E35D5FE604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9FCB7CF-E0FD-924D-829B-EA0BD8DF33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3C281-44CB-1D83-782E-134C9686F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996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10601D1-A007-8EFC-C9FC-CE925C2D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24744"/>
            <a:ext cx="8712968" cy="6172200"/>
          </a:xfrm>
        </p:spPr>
        <p:txBody>
          <a:bodyPr/>
          <a:lstStyle/>
          <a:p>
            <a:r>
              <a:rPr lang="en-IE" altLang="en-US" sz="2400" dirty="0"/>
              <a:t>Q.3. </a:t>
            </a:r>
            <a:r>
              <a:rPr lang="en-GB" altLang="en-US" sz="2400" dirty="0"/>
              <a:t>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On each job for every €1.00 spent on materials will cost €1.75 on labour and €0.25 on overheads.</a:t>
            </a:r>
          </a:p>
          <a:p>
            <a:r>
              <a:rPr lang="en-GB" altLang="en-US" sz="2400" dirty="0"/>
              <a:t>If the total cost of overheads is €200.00, how much will the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apprentice get? </a:t>
            </a:r>
          </a:p>
          <a:p>
            <a:r>
              <a:rPr lang="en-GB" altLang="en-US" sz="2400" dirty="0"/>
              <a:t>Third year gets 75% of trade rate            			     Second year gets 50% of trade rate</a:t>
            </a:r>
          </a:p>
          <a:p>
            <a:r>
              <a:rPr lang="en-GB" altLang="en-US" sz="2400" b="1" dirty="0"/>
              <a:t>Ratio of work </a:t>
            </a:r>
            <a:r>
              <a:rPr lang="en-GB" altLang="en-US" sz="2400" dirty="0"/>
              <a:t>: </a:t>
            </a:r>
            <a:r>
              <a:rPr lang="en-GB" altLang="en-US" sz="2400" u="sng" dirty="0"/>
              <a:t>1.00 : 1.75 : 0.25 </a:t>
            </a:r>
            <a:r>
              <a:rPr lang="en-GB" altLang="en-US" sz="2400" dirty="0"/>
              <a:t>   7:4:1 = 12 			        			   0.25</a:t>
            </a:r>
          </a:p>
          <a:p>
            <a:r>
              <a:rPr lang="en-GB" altLang="en-US" sz="2400" dirty="0"/>
              <a:t>Overheads = 1 part   =   € 200 </a:t>
            </a:r>
          </a:p>
          <a:p>
            <a:r>
              <a:rPr lang="en-GB" altLang="en-US" sz="2400" dirty="0"/>
              <a:t>Total cost  = 12 parts           200 x 12 =  €2,400</a:t>
            </a:r>
          </a:p>
          <a:p>
            <a:r>
              <a:rPr lang="en-GB" altLang="en-US" sz="2400" dirty="0"/>
              <a:t>Labour =  7 parts       200 x 7 =  €1,400 </a:t>
            </a:r>
          </a:p>
          <a:p>
            <a:pPr marL="0" indent="0">
              <a:buNone/>
            </a:pPr>
            <a:r>
              <a:rPr lang="en-IE" altLang="en-US" sz="2400" dirty="0"/>
              <a:t>	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D2B4EB9-48D7-15BE-5BF3-9337979CFE05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1B1C3EA-30FA-F36C-8E11-EB1D8F4626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5F8F81-0002-A871-E9C5-AFD257F0C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2">
            <a:extLst>
              <a:ext uri="{FF2B5EF4-FFF2-40B4-BE49-F238E27FC236}">
                <a16:creationId xmlns:a16="http://schemas.microsoft.com/office/drawing/2014/main" id="{710601D1-A007-8EFC-C9FC-CE925C2D5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24744"/>
            <a:ext cx="8712968" cy="6172200"/>
          </a:xfrm>
        </p:spPr>
        <p:txBody>
          <a:bodyPr/>
          <a:lstStyle/>
          <a:p>
            <a:r>
              <a:rPr lang="en-IE" altLang="en-US" sz="2400" dirty="0"/>
              <a:t>Q.3. </a:t>
            </a:r>
            <a:r>
              <a:rPr lang="en-GB" altLang="en-US" sz="2400" dirty="0"/>
              <a:t>In a workshop, a tradesperson, a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and a 3</a:t>
            </a:r>
            <a:r>
              <a:rPr lang="en-GB" altLang="en-US" sz="2400" baseline="30000" dirty="0"/>
              <a:t>rd</a:t>
            </a:r>
            <a:r>
              <a:rPr lang="en-GB" altLang="en-US" sz="2400" dirty="0"/>
              <a:t> year apprentice all work together.  On each job for every €1.00 spent on materials will cost €1.75 on labour and €0.25 on overheads.</a:t>
            </a:r>
          </a:p>
          <a:p>
            <a:r>
              <a:rPr lang="en-GB" altLang="en-US" sz="2400" dirty="0"/>
              <a:t>If the total cost of overheads is €200.00, how much will the 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year apprentice get? </a:t>
            </a:r>
          </a:p>
          <a:p>
            <a:r>
              <a:rPr lang="en-GB" altLang="en-US" sz="2400" dirty="0"/>
              <a:t>Third year gets 75% of trade rate            			     Second year gets 50% of trade rate</a:t>
            </a:r>
          </a:p>
          <a:p>
            <a:r>
              <a:rPr lang="en-GB" altLang="en-US" sz="2400" b="1" dirty="0"/>
              <a:t>Answer part 2   Labour = €1,400 </a:t>
            </a:r>
          </a:p>
          <a:p>
            <a:r>
              <a:rPr lang="en-GB" altLang="en-US" sz="2400" b="1" dirty="0"/>
              <a:t>Ratio of wages </a:t>
            </a:r>
            <a:r>
              <a:rPr lang="en-GB" altLang="en-US" sz="2400" dirty="0"/>
              <a:t>:  </a:t>
            </a:r>
            <a:r>
              <a:rPr lang="en-GB" altLang="en-US" sz="2400" u="sng" dirty="0"/>
              <a:t>1 : 0.75 : 0.50  </a:t>
            </a:r>
            <a:r>
              <a:rPr lang="en-GB" altLang="en-US" sz="2400" dirty="0"/>
              <a:t>4:3:2 = 9     			      			     0.25</a:t>
            </a:r>
          </a:p>
          <a:p>
            <a:r>
              <a:rPr lang="en-GB" altLang="en-US" sz="2400" dirty="0"/>
              <a:t>€1,400 ÷ 9 = €155.56 = 1 part</a:t>
            </a:r>
          </a:p>
          <a:p>
            <a:r>
              <a:rPr lang="en-GB" altLang="en-US" sz="2400" dirty="0"/>
              <a:t>2</a:t>
            </a:r>
            <a:r>
              <a:rPr lang="en-GB" altLang="en-US" sz="2400" baseline="30000" dirty="0"/>
              <a:t>nd</a:t>
            </a:r>
            <a:r>
              <a:rPr lang="en-GB" altLang="en-US" sz="2400" dirty="0"/>
              <a:t>  year gets 2 parts   155.56 x 2 = </a:t>
            </a:r>
            <a:r>
              <a:rPr lang="en-GB" altLang="en-US" sz="2400" b="1" dirty="0"/>
              <a:t>€ 311.12</a:t>
            </a:r>
            <a:r>
              <a:rPr lang="en-IE" altLang="en-US" sz="2400" dirty="0"/>
              <a:t>	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D2B4EB9-48D7-15BE-5BF3-9337979CFE05}"/>
              </a:ext>
            </a:extLst>
          </p:cNvPr>
          <p:cNvSpPr txBox="1">
            <a:spLocks/>
          </p:cNvSpPr>
          <p:nvPr/>
        </p:nvSpPr>
        <p:spPr bwMode="auto">
          <a:xfrm>
            <a:off x="549543" y="332656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Wages Question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83E6287-3F64-C4D6-773C-25DE2467DC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153D17-5218-EC44-06C1-EFA247078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49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4477961F-E4CD-3FBB-0BFB-862D50A9EC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6057900"/>
          </a:xfrm>
        </p:spPr>
        <p:txBody>
          <a:bodyPr/>
          <a:lstStyle/>
          <a:p>
            <a:pPr eaLnBrk="1" hangingPunct="1"/>
            <a:r>
              <a:rPr lang="en-IE" altLang="en-US" sz="2400" dirty="0"/>
              <a:t>If we were mixing paint in the ratio 3:1</a:t>
            </a:r>
          </a:p>
          <a:p>
            <a:pPr marL="0" indent="0" eaLnBrk="1" hangingPunct="1">
              <a:buNone/>
            </a:pPr>
            <a:r>
              <a:rPr lang="en-IE" altLang="en-US" sz="2400" dirty="0"/>
              <a:t>    (3 parts blue paint to 1 part white paint) 			means 3 + 1 = 4 parts in all. </a:t>
            </a:r>
          </a:p>
          <a:p>
            <a:pPr eaLnBrk="1" hangingPunct="1"/>
            <a:r>
              <a:rPr lang="en-IE" altLang="en-US" sz="2400" dirty="0"/>
              <a:t>If we wanted to increase the amount of paint we needed we would need to increase the proportions say doubling it to 6:2.</a:t>
            </a:r>
          </a:p>
          <a:p>
            <a:pPr eaLnBrk="1" hangingPunct="1"/>
            <a:r>
              <a:rPr lang="en-IE" altLang="en-US" sz="2400" dirty="0"/>
              <a:t>The ratio of the coloured paints would still be the same.</a:t>
            </a:r>
          </a:p>
          <a:p>
            <a:pPr marL="0" indent="0" eaLnBrk="1" hangingPunct="1">
              <a:buNone/>
            </a:pPr>
            <a:r>
              <a:rPr lang="en-IE" altLang="en-US" sz="2400" dirty="0"/>
              <a:t>    (6 parts blue paint to 2 part white paint) 			means 6 + 2 = 8 parts in all. </a:t>
            </a:r>
          </a:p>
          <a:p>
            <a:pPr eaLnBrk="1" hangingPunct="1"/>
            <a:endParaRPr lang="en-IE" altLang="en-US" sz="1800" dirty="0"/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E08DA3B-AD51-5DA2-1BD0-FCB90113F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GB" sz="3600" dirty="0"/>
              <a:t>Proportions 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A9B313-9776-8FBD-B1A9-1EBDF4190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9981B-02C2-2A55-29F2-4A8F77004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77442F2-3A67-AE97-6EDA-598392E43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8944"/>
            <a:ext cx="8229600" cy="6057900"/>
          </a:xfrm>
        </p:spPr>
        <p:txBody>
          <a:bodyPr/>
          <a:lstStyle/>
          <a:p>
            <a:r>
              <a:rPr lang="en-IE" altLang="en-US" sz="2400" dirty="0"/>
              <a:t>We can make the numbers in ratios smaller so that they are easier to compare by dividing each side of the ratio by the same number, the highest common factor. </a:t>
            </a:r>
          </a:p>
          <a:p>
            <a:r>
              <a:rPr lang="en-IE" altLang="en-US" sz="2400" b="1" dirty="0"/>
              <a:t>Example:</a:t>
            </a:r>
            <a:r>
              <a:rPr lang="en-IE" altLang="en-US" sz="2400" dirty="0"/>
              <a:t> </a:t>
            </a:r>
            <a:br>
              <a:rPr lang="en-IE" altLang="en-US" sz="2400" dirty="0"/>
            </a:br>
            <a:r>
              <a:rPr lang="en-IE" altLang="en-US" sz="2400" dirty="0"/>
              <a:t>In a garden the ratio of trees to shrubs is 12:18</a:t>
            </a:r>
          </a:p>
          <a:p>
            <a:r>
              <a:rPr lang="en-IE" altLang="en-US" sz="2400" dirty="0"/>
              <a:t>Both 12 and 18 can be divided by 2.   so    6:9</a:t>
            </a:r>
          </a:p>
          <a:p>
            <a:r>
              <a:rPr lang="en-IE" altLang="en-US" sz="2400" dirty="0"/>
              <a:t>To make the ratio simpler again, we can divide both 6 and 9 by 3    making it    2:3</a:t>
            </a:r>
          </a:p>
          <a:p>
            <a:r>
              <a:rPr lang="en-IE" altLang="en-US" sz="2400" dirty="0"/>
              <a:t>So a simplest way of saying 12:18 is </a:t>
            </a:r>
            <a:r>
              <a:rPr lang="en-IE" altLang="en-US" sz="2400" b="1" dirty="0"/>
              <a:t>2:3</a:t>
            </a:r>
            <a:r>
              <a:rPr lang="en-IE" altLang="en-US" sz="2400" dirty="0"/>
              <a:t>.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D4AFD5-FD9A-0B91-CB88-C3E3CA0D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Simplifying Ratios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F51F190-722F-648A-5F42-683E38523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953CBA-9C05-4EB0-74AF-B497E0048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3357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ontent Placeholder 2">
            <a:extLst>
              <a:ext uri="{FF2B5EF4-FFF2-40B4-BE49-F238E27FC236}">
                <a16:creationId xmlns:a16="http://schemas.microsoft.com/office/drawing/2014/main" id="{677442F2-3A67-AE97-6EDA-598392E43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78944"/>
            <a:ext cx="8229600" cy="6057900"/>
          </a:xfrm>
        </p:spPr>
        <p:txBody>
          <a:bodyPr/>
          <a:lstStyle/>
          <a:p>
            <a:r>
              <a:rPr lang="en-IE" altLang="en-US" sz="2400" b="1" dirty="0"/>
              <a:t>Units</a:t>
            </a:r>
          </a:p>
          <a:p>
            <a:r>
              <a:rPr lang="en-IE" altLang="en-US" sz="2400" dirty="0"/>
              <a:t>Always check that the things you are comparing are measured in the </a:t>
            </a:r>
            <a:r>
              <a:rPr lang="en-IE" altLang="en-US" sz="2400" b="1" dirty="0"/>
              <a:t>same units.</a:t>
            </a:r>
          </a:p>
          <a:p>
            <a:r>
              <a:rPr lang="en-IE" altLang="en-US" sz="2400" dirty="0"/>
              <a:t>75 cents to €2   would be  0.75 : 2</a:t>
            </a:r>
          </a:p>
          <a:p>
            <a:r>
              <a:rPr lang="en-IE" altLang="en-US" sz="2400" dirty="0"/>
              <a:t>So common denominator would be 0.25</a:t>
            </a:r>
          </a:p>
          <a:p>
            <a:r>
              <a:rPr lang="en-IE" altLang="en-US" sz="2400" dirty="0"/>
              <a:t>Ratio 3 : 8</a:t>
            </a:r>
          </a:p>
          <a:p>
            <a:pPr eaLnBrk="1" hangingPunct="1"/>
            <a:endParaRPr lang="en-IE" alt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AD4AFD5-FD9A-0B91-CB88-C3E3CA0DB1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Simplifying Ratios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383A04D-65EC-A03B-C596-A4495F858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C0BEB-CD1A-CFA6-E351-B9D21DBAC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224" y="987698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200" b="1" u="sng" dirty="0">
                <a:latin typeface="+mj-lt"/>
              </a:rPr>
              <a:t>Example 1: </a:t>
            </a:r>
            <a:r>
              <a:rPr lang="en-GB" sz="2200" dirty="0">
                <a:latin typeface="+mj-lt"/>
              </a:rPr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200" dirty="0">
                <a:latin typeface="+mj-lt"/>
              </a:rPr>
              <a:t>On a job costing a total of € 11,000 what will be the cost of                                                      (a) overheads      (b) labour</a:t>
            </a:r>
            <a:endParaRPr lang="en-GB" sz="2200" i="1" dirty="0">
              <a:latin typeface="+mj-lt"/>
            </a:endParaRPr>
          </a:p>
          <a:p>
            <a:pPr indent="342900"/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  <a:latin typeface="+mj-lt"/>
              </a:rPr>
              <a:t>(Firstly bring them all to full numbers for dividing out) </a:t>
            </a:r>
          </a:p>
          <a:p>
            <a:pPr indent="342900"/>
            <a:r>
              <a:rPr lang="en-GB" sz="2400" dirty="0">
                <a:effectLst/>
                <a:latin typeface="+mj-lt"/>
                <a:ea typeface="Times New Roman" panose="02020603050405020304" pitchFamily="18" charset="0"/>
              </a:rPr>
              <a:t>100 : 125 : 50  = 275 parts divided equally and proportionally in total.</a:t>
            </a:r>
            <a:endParaRPr lang="en-IE" sz="2400" dirty="0">
              <a:latin typeface="+mj-lt"/>
              <a:ea typeface="Times New Roman" panose="02020603050405020304" pitchFamily="18" charset="0"/>
            </a:endParaRPr>
          </a:p>
          <a:p>
            <a:pPr indent="0">
              <a:buNone/>
            </a:pPr>
            <a:r>
              <a:rPr lang="en-GB" sz="2400" dirty="0">
                <a:effectLst/>
                <a:latin typeface="+mj-lt"/>
                <a:ea typeface="Times New Roman" panose="02020603050405020304" pitchFamily="18" charset="0"/>
              </a:rPr>
              <a:t>(</a:t>
            </a:r>
            <a:r>
              <a:rPr lang="en-GB" sz="2400" i="1" dirty="0">
                <a:effectLst/>
                <a:latin typeface="+mj-lt"/>
                <a:ea typeface="Times New Roman" panose="02020603050405020304" pitchFamily="18" charset="0"/>
              </a:rPr>
              <a:t>100 parts materials : 125 parts labour : 50 parts overheads)</a:t>
            </a:r>
          </a:p>
          <a:p>
            <a:pPr indent="342900"/>
            <a:r>
              <a:rPr lang="en-GB" sz="2400" b="1" i="1" kern="0" dirty="0">
                <a:effectLst/>
                <a:latin typeface="+mj-lt"/>
              </a:rPr>
              <a:t>(Total amount to be divided)	</a:t>
            </a:r>
            <a:r>
              <a:rPr lang="en-GB" sz="2400" b="1" i="0" u="sng" kern="0" dirty="0">
                <a:effectLst/>
                <a:latin typeface="+mj-lt"/>
              </a:rPr>
              <a:t>€11,000</a:t>
            </a:r>
            <a:endParaRPr lang="en-IE" sz="2400" b="1" i="1" kern="0" dirty="0">
              <a:effectLst/>
              <a:latin typeface="+mj-lt"/>
            </a:endParaRPr>
          </a:p>
          <a:p>
            <a:pPr indent="342900"/>
            <a:r>
              <a:rPr lang="en-GB" sz="2400" b="1" i="1" kern="0" dirty="0">
                <a:effectLst/>
                <a:latin typeface="+mj-lt"/>
              </a:rPr>
              <a:t>(Total number of equal parts)	    </a:t>
            </a:r>
            <a:r>
              <a:rPr lang="en-GB" sz="2400" b="1" i="0" kern="0" dirty="0">
                <a:effectLst/>
                <a:latin typeface="+mj-lt"/>
              </a:rPr>
              <a:t>275	= € 40 each part</a:t>
            </a:r>
            <a:endParaRPr lang="en-IE" sz="2400" dirty="0">
              <a:effectLst/>
              <a:latin typeface="+mj-lt"/>
              <a:ea typeface="Times New Roman" panose="02020603050405020304" pitchFamily="18" charset="0"/>
            </a:endParaRPr>
          </a:p>
          <a:p>
            <a:r>
              <a:rPr lang="en-GB" sz="2400" b="1" u="sng" dirty="0">
                <a:effectLst/>
                <a:latin typeface="+mj-lt"/>
                <a:ea typeface="Times New Roman" panose="02020603050405020304" pitchFamily="18" charset="0"/>
              </a:rPr>
              <a:t>Answer</a:t>
            </a:r>
            <a:r>
              <a:rPr lang="en-GB" sz="2400" b="1" dirty="0">
                <a:effectLst/>
                <a:latin typeface="+mj-lt"/>
                <a:ea typeface="Times New Roman" panose="02020603050405020304" pitchFamily="18" charset="0"/>
              </a:rPr>
              <a:t>  (a) Overheads 	=   50 parts @ €40 = € 2,000  	               	       (b) Labour		= 125 parts @ €40 = € 5,000</a:t>
            </a:r>
            <a:endParaRPr lang="en-IE" sz="2400" dirty="0">
              <a:effectLst/>
              <a:latin typeface="+mj-lt"/>
              <a:ea typeface="Times New Roman" panose="02020603050405020304" pitchFamily="18" charset="0"/>
            </a:endParaRPr>
          </a:p>
          <a:p>
            <a:pPr indent="342900"/>
            <a:endParaRPr lang="en-IE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eaLnBrk="1" hangingPunct="1">
              <a:buNone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1 (Niall D)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03" y="1124744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400" b="1" u="sng" dirty="0"/>
              <a:t>Example 2: </a:t>
            </a:r>
            <a:r>
              <a:rPr lang="en-GB" sz="2400" dirty="0"/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On a job costing a total of € 11,000 what will be the cost of                                                      (a) overheads      (b) labour</a:t>
            </a:r>
            <a:endParaRPr lang="en-GB" sz="2400" i="1" dirty="0"/>
          </a:p>
          <a:p>
            <a:pPr>
              <a:buFont typeface="Arial" charset="0"/>
              <a:buChar char="•"/>
              <a:defRPr/>
            </a:pPr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u="sng" dirty="0"/>
              <a:t>1.00 : 1.25 : 0.50</a:t>
            </a:r>
            <a:r>
              <a:rPr lang="en-GB" sz="2400" dirty="0"/>
              <a:t>  = 4 : 5 : 2 = 11 parts divided proportionally.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	  0.25 			        				        </a:t>
            </a:r>
            <a:r>
              <a:rPr lang="en-GB" sz="2400" i="1" dirty="0"/>
              <a:t>4 parts materials : 5 parts labour :  2 parts overheads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11 = 1000     1000 x 2 =  2000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Overhead = 2 parts	 =  €2000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11 = 1000     1000 x 5 =  5000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labour = 5 parts =  €5000</a:t>
            </a:r>
            <a:endParaRPr lang="en-GB" sz="2400" u="sng" dirty="0"/>
          </a:p>
          <a:p>
            <a:pPr eaLnBrk="1" hangingPunct="1">
              <a:buFont typeface="Arial" charset="0"/>
              <a:buChar char="•"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2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527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93DA2B87-51A8-B4EE-23C3-AB017301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603" y="1124744"/>
            <a:ext cx="813690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GB" sz="2400" b="1" u="sng" dirty="0"/>
              <a:t>Example 2: </a:t>
            </a:r>
            <a:r>
              <a:rPr lang="en-GB" sz="2400" dirty="0"/>
              <a:t>A builder estimates that for every € 1.00 he spends on materials he needs € 1.25 for labour and € 0.50 for overheads.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On a job costing a total of € 11,000 what will be the cost of                                                      (a) overheads      (b) labour</a:t>
            </a:r>
            <a:endParaRPr lang="en-GB" sz="2400" i="1" dirty="0"/>
          </a:p>
          <a:p>
            <a:pPr>
              <a:buFont typeface="Arial" charset="0"/>
              <a:buChar char="•"/>
              <a:defRPr/>
            </a:pPr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add up all the numbers)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1.00 : 1.25 : 0.50  = 2.75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€11000 ÷ 2.75 = 4000     	   				        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i="1" dirty="0"/>
              <a:t>1.00 parts materials : 1.25 parts labour : 0.50 parts overheads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Materials  = 4000 x 1.00 = 4000 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Labour      = 4000 x 1.25 = 5000</a:t>
            </a:r>
          </a:p>
          <a:p>
            <a:pPr>
              <a:buFont typeface="Arial" charset="0"/>
              <a:buChar char="•"/>
              <a:defRPr/>
            </a:pPr>
            <a:r>
              <a:rPr lang="en-GB" sz="2400" dirty="0"/>
              <a:t>Overhead = 4000 x 0.50 = </a:t>
            </a:r>
            <a:r>
              <a:rPr lang="en-GB" sz="2400" u="sng" dirty="0"/>
              <a:t>2000  </a:t>
            </a:r>
            <a:r>
              <a:rPr lang="en-GB" sz="2400" dirty="0"/>
              <a:t> 			               Total		     	     €11,000</a:t>
            </a:r>
          </a:p>
          <a:p>
            <a:pPr>
              <a:buFont typeface="Arial" charset="0"/>
              <a:buChar char="•"/>
              <a:defRPr/>
            </a:pPr>
            <a:endParaRPr lang="en-IE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82EE82CF-C78A-A536-01BB-DA639B245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188640"/>
            <a:ext cx="8229600" cy="779934"/>
          </a:xfrm>
        </p:spPr>
        <p:txBody>
          <a:bodyPr/>
          <a:lstStyle/>
          <a:p>
            <a:r>
              <a:rPr lang="en-IE" altLang="en-US" sz="3600" b="1" dirty="0"/>
              <a:t>Ratios &amp; Proportions Example 3</a:t>
            </a:r>
            <a:endParaRPr lang="en-IE" sz="36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66566BB-1836-7D0D-0D5F-9B5E986A9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B7F48F-BF94-65BA-7335-468A83CE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6352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98D7DF04-02B3-9BD8-D5C9-DDB770E0D5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5782866"/>
          </a:xfrm>
        </p:spPr>
        <p:txBody>
          <a:bodyPr/>
          <a:lstStyle/>
          <a:p>
            <a:r>
              <a:rPr lang="en-GB" altLang="en-US" sz="2400" dirty="0"/>
              <a:t>Q.1.  A builder estimates that for every € 1.00 he spends on materials he needs € 1.20 for labour and € 0.40 for overheads. On a job costing a total of € 26,000 what is the amount of 	 (a) overheads 	 (b) labour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u="sng" dirty="0"/>
              <a:t>1.00  1.20  0.40</a:t>
            </a:r>
            <a:r>
              <a:rPr lang="en-GB" altLang="en-US" sz="2400" dirty="0"/>
              <a:t> =  5 : 6 : 2 = 13 parts</a:t>
            </a:r>
          </a:p>
          <a:p>
            <a:pPr marL="0" indent="0">
              <a:buNone/>
            </a:pPr>
            <a:r>
              <a:rPr lang="en-GB" altLang="en-US" sz="2400" dirty="0"/>
              <a:t>	0.20</a:t>
            </a:r>
          </a:p>
          <a:p>
            <a:r>
              <a:rPr lang="en-GB" altLang="en-US" sz="2400" dirty="0"/>
              <a:t>1 part   €26000 ÷ 13 = 2000 </a:t>
            </a:r>
          </a:p>
          <a:p>
            <a:r>
              <a:rPr lang="en-GB" altLang="en-US" sz="2400" dirty="0"/>
              <a:t>Overheads 2 parts    2000 x 2 =  €4000</a:t>
            </a:r>
          </a:p>
          <a:p>
            <a:r>
              <a:rPr lang="en-GB" altLang="en-US" sz="2400" dirty="0"/>
              <a:t>Labour = 6 parts	  2000 x 6 = €12000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b="1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DD61769-1972-4FE0-BCE7-5F56CCC53052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1</a:t>
            </a:r>
            <a:endParaRPr lang="en-IE" sz="3600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08031BE-6210-E06A-299F-15DE2BA89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C1FF40D-E68E-4486-F8E9-34B78366D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6D20A5FB-72DC-C670-623F-33B6427EA1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8760"/>
            <a:ext cx="8496944" cy="6172200"/>
          </a:xfrm>
        </p:spPr>
        <p:txBody>
          <a:bodyPr/>
          <a:lstStyle/>
          <a:p>
            <a:r>
              <a:rPr lang="en-GB" altLang="en-US" sz="2400" dirty="0"/>
              <a:t>Q.2. A builder estimates that for every € 1.25 he spends on materials he needs € 2.00 for labour and € 0.75 for overheads. On a job costing a total of € 120,000 what is the amount of	 (a) overheads	 (b) labour 	       (c) materials</a:t>
            </a:r>
          </a:p>
          <a:p>
            <a:r>
              <a:rPr lang="en-GB" sz="24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(Firstly find the common denominator)</a:t>
            </a:r>
            <a:endParaRPr lang="en-GB" altLang="en-US" sz="2400" dirty="0"/>
          </a:p>
          <a:p>
            <a:r>
              <a:rPr lang="en-GB" altLang="en-US" sz="2400" b="1" dirty="0"/>
              <a:t>Answer: </a:t>
            </a:r>
          </a:p>
          <a:p>
            <a:r>
              <a:rPr lang="en-GB" altLang="en-US" sz="2400" u="sng" dirty="0"/>
              <a:t>2.00  1.25  0.75</a:t>
            </a:r>
            <a:r>
              <a:rPr lang="en-GB" altLang="en-US" sz="2400" dirty="0"/>
              <a:t> =  8 : 5 : 3 = 16 parts</a:t>
            </a:r>
          </a:p>
          <a:p>
            <a:pPr marL="0" indent="0">
              <a:buNone/>
            </a:pPr>
            <a:r>
              <a:rPr lang="en-GB" altLang="en-US" sz="2400" dirty="0"/>
              <a:t>	0.25</a:t>
            </a:r>
          </a:p>
          <a:p>
            <a:r>
              <a:rPr lang="en-GB" altLang="en-US" sz="2400" dirty="0"/>
              <a:t>€120,000 ÷16 = 7,500</a:t>
            </a:r>
          </a:p>
          <a:p>
            <a:r>
              <a:rPr lang="en-GB" altLang="en-US" sz="2400" dirty="0"/>
              <a:t>Overheads = 3 parts    7,500 x 3 =  €22,500</a:t>
            </a:r>
          </a:p>
          <a:p>
            <a:r>
              <a:rPr lang="en-GB" altLang="en-US" sz="2400" dirty="0"/>
              <a:t>Labour = 8 parts	     7,500 x 8 =  €60,000</a:t>
            </a:r>
          </a:p>
          <a:p>
            <a:r>
              <a:rPr lang="en-GB" altLang="en-US" sz="2400" dirty="0"/>
              <a:t>Materials = 5 parts       7,500 x 5 =  €37,500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FE0CCF3-2920-6AF8-06D0-A50D6211150B}"/>
              </a:ext>
            </a:extLst>
          </p:cNvPr>
          <p:cNvSpPr txBox="1">
            <a:spLocks/>
          </p:cNvSpPr>
          <p:nvPr/>
        </p:nvSpPr>
        <p:spPr bwMode="auto">
          <a:xfrm>
            <a:off x="550400" y="407670"/>
            <a:ext cx="8229600" cy="77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5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5000">
                <a:solidFill>
                  <a:schemeClr val="tx2"/>
                </a:solidFill>
                <a:latin typeface="Calibri" pitchFamily="34" charset="0"/>
              </a:defRPr>
            </a:lvl9pPr>
          </a:lstStyle>
          <a:p>
            <a:r>
              <a:rPr lang="en-IE" altLang="en-US" sz="3600" b="1" dirty="0"/>
              <a:t>Ratios &amp; Proportions Question 2</a:t>
            </a:r>
            <a:endParaRPr lang="en-IE" sz="3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72AC49-7595-BAB6-8331-15DC4FD13F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CAE7F9-5656-86C6-C44B-B5AF9CE78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950</TotalTime>
  <Words>2065</Words>
  <Application>Microsoft Office PowerPoint</Application>
  <PresentationFormat>On-screen Show (4:3)</PresentationFormat>
  <Paragraphs>174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 2</vt:lpstr>
      <vt:lpstr>Flow</vt:lpstr>
      <vt:lpstr>Wood Manufacturing &amp; Finishing Ratio &amp; Proportion </vt:lpstr>
      <vt:lpstr>Proportions </vt:lpstr>
      <vt:lpstr>Simplifying Ratios</vt:lpstr>
      <vt:lpstr>Simplifying Ratios</vt:lpstr>
      <vt:lpstr>Ratios &amp; Proportions Example 1 (Niall D)</vt:lpstr>
      <vt:lpstr>Ratios &amp; Proportions Example 2</vt:lpstr>
      <vt:lpstr>Ratios &amp; Proportions Example 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105</cp:revision>
  <cp:lastPrinted>2020-09-29T10:33:36Z</cp:lastPrinted>
  <dcterms:created xsi:type="dcterms:W3CDTF">2007-01-25T21:43:12Z</dcterms:created>
  <dcterms:modified xsi:type="dcterms:W3CDTF">2025-03-31T12:18:33Z</dcterms:modified>
  <cp:contentStatus/>
</cp:coreProperties>
</file>