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  <p:sldMasterId id="2147483823" r:id="rId2"/>
  </p:sldMasterIdLst>
  <p:notesMasterIdLst>
    <p:notesMasterId r:id="rId16"/>
  </p:notesMasterIdLst>
  <p:handoutMasterIdLst>
    <p:handoutMasterId r:id="rId17"/>
  </p:handoutMasterIdLst>
  <p:sldIdLst>
    <p:sldId id="256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8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3/28/2025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28/03/2025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2015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3615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6574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4670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347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9160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821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409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Headings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7477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8545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098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64424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 dirty="0"/>
              <a:t>Pythagoras’s Theorem 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Phase 4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6C8013-A01F-43CF-9A45-BADED83A6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B92827-3D2C-4F57-9DF2-8F414B084D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Solution Q5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A168B0-61C9-4D34-A1FB-39F9CF8AEA64}"/>
              </a:ext>
            </a:extLst>
          </p:cNvPr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IE" dirty="0"/>
              <a:t>Solution Q6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124177-3B7C-4284-8346-8DE2EAF7D165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eaLnBrk="1" hangingPunct="1"/>
            <a:r>
              <a:rPr lang="en-IE" altLang="en-US" sz="2000" dirty="0"/>
              <a:t>30² = X² + 18²</a:t>
            </a:r>
          </a:p>
          <a:p>
            <a:pPr eaLnBrk="1" hangingPunct="1"/>
            <a:r>
              <a:rPr lang="en-IE" altLang="en-US" sz="2000" dirty="0"/>
              <a:t>30² – 18²  = X²</a:t>
            </a:r>
          </a:p>
          <a:p>
            <a:pPr eaLnBrk="1" hangingPunct="1"/>
            <a:r>
              <a:rPr lang="en-IE" altLang="en-US" sz="2000" dirty="0"/>
              <a:t>900 – 324  = X²</a:t>
            </a:r>
          </a:p>
          <a:p>
            <a:pPr eaLnBrk="1" hangingPunct="1"/>
            <a:r>
              <a:rPr lang="en-IE" altLang="en-US" sz="2000" dirty="0"/>
              <a:t>576 = X²</a:t>
            </a:r>
          </a:p>
          <a:p>
            <a:pPr eaLnBrk="1" hangingPunct="1"/>
            <a:r>
              <a:rPr lang="en-IE" altLang="en-US" sz="2000" dirty="0"/>
              <a:t>√576  = 24</a:t>
            </a:r>
          </a:p>
          <a:p>
            <a:endParaRPr lang="en-I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2D1303-99C5-4CAF-B08B-34407DBB587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en-IE" altLang="en-US" sz="2000" dirty="0"/>
              <a:t>10² = X² + 8²</a:t>
            </a:r>
          </a:p>
          <a:p>
            <a:pPr eaLnBrk="1" hangingPunct="1"/>
            <a:r>
              <a:rPr lang="en-IE" altLang="en-US" sz="2000" dirty="0"/>
              <a:t>10² – 8²  = X²</a:t>
            </a:r>
          </a:p>
          <a:p>
            <a:pPr eaLnBrk="1" hangingPunct="1"/>
            <a:r>
              <a:rPr lang="en-IE" altLang="en-US" sz="2000" dirty="0"/>
              <a:t>100 – 64  = X²</a:t>
            </a:r>
          </a:p>
          <a:p>
            <a:pPr eaLnBrk="1" hangingPunct="1"/>
            <a:r>
              <a:rPr lang="en-IE" altLang="en-US" sz="2000" dirty="0"/>
              <a:t>36  = X²</a:t>
            </a:r>
          </a:p>
          <a:p>
            <a:pPr eaLnBrk="1" hangingPunct="1"/>
            <a:r>
              <a:rPr lang="en-IE" altLang="en-US" sz="2000" dirty="0"/>
              <a:t>√36  =  6</a:t>
            </a:r>
          </a:p>
          <a:p>
            <a:endParaRPr lang="en-IE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A349E7E-25DC-450E-8CB7-7D970ABE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t>Jennifer Byrne 2025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DFBA5E1-666B-405E-AB38-4D21AC4E2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60EAB4C-0BF0-4580-946D-967F42E4078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373545">
                  <a:shade val="90000"/>
                </a:srgbClr>
              </a:solidFill>
              <a:effectLst/>
              <a:uLnTx/>
              <a:uFillTx/>
              <a:latin typeface="Times New Roman" charset="0"/>
              <a:ea typeface="+mn-ea"/>
              <a:cs typeface="Arial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E4DAE52-2134-4DD8-8C11-C3CA2E100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54843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Pythagoras’s Theorem</a:t>
            </a:r>
          </a:p>
        </p:txBody>
      </p:sp>
    </p:spTree>
    <p:extLst>
      <p:ext uri="{BB962C8B-B14F-4D97-AF65-F5344CB8AC3E}">
        <p14:creationId xmlns:p14="http://schemas.microsoft.com/office/powerpoint/2010/main" val="2264668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uiExpand="1" build="p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1C2FA-BF1B-4E9C-A606-8D4012D99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Area of Triangles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677C29-EB77-423C-B65F-13ACC3D7E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0DF9D-34BA-4A51-BC82-1452F8C78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E896AA-8C39-41F0-BDEF-A79050B8E2E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373545">
                  <a:shade val="90000"/>
                </a:srgbClr>
              </a:solidFill>
              <a:effectLst/>
              <a:uLnTx/>
              <a:uFillTx/>
              <a:latin typeface="Times New Roman" charset="0"/>
              <a:ea typeface="+mn-ea"/>
              <a:cs typeface="Arial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3FFC5A6-1537-4E65-8A4E-BFFC1A512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11297"/>
            <a:ext cx="8229600" cy="4813303"/>
          </a:xfrm>
        </p:spPr>
        <p:txBody>
          <a:bodyPr/>
          <a:lstStyle/>
          <a:p>
            <a:r>
              <a:rPr lang="en-GB" b="1" dirty="0"/>
              <a:t>Find the area of each triangle.</a:t>
            </a:r>
            <a:endParaRPr lang="en-I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DF6305-C668-481B-B727-090EBF6D61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706" y="2082578"/>
            <a:ext cx="6840760" cy="4412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171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1C2FA-BF1B-4E9C-A606-8D4012D99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Area of Triangles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677C29-EB77-423C-B65F-13ACC3D7E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0DF9D-34BA-4A51-BC82-1452F8C78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E896AA-8C39-41F0-BDEF-A79050B8E2E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373545">
                  <a:shade val="90000"/>
                </a:srgbClr>
              </a:solidFill>
              <a:effectLst/>
              <a:uLnTx/>
              <a:uFillTx/>
              <a:latin typeface="Times New Roman" charset="0"/>
              <a:ea typeface="+mn-ea"/>
              <a:cs typeface="Arial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3FFC5A6-1537-4E65-8A4E-BFFC1A512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286" y="1514653"/>
            <a:ext cx="8229600" cy="4813303"/>
          </a:xfrm>
        </p:spPr>
        <p:txBody>
          <a:bodyPr/>
          <a:lstStyle/>
          <a:p>
            <a:r>
              <a:rPr lang="en-GB" b="1" dirty="0"/>
              <a:t>The area of each triangle.</a:t>
            </a:r>
            <a:endParaRPr lang="en-I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DF6305-C668-481B-B727-090EBF6D61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706" y="2082578"/>
            <a:ext cx="6840760" cy="4412551"/>
          </a:xfrm>
          <a:prstGeom prst="rect">
            <a:avLst/>
          </a:prstGeom>
        </p:spPr>
      </p:pic>
      <p:sp>
        <p:nvSpPr>
          <p:cNvPr id="8" name="TextBox 38">
            <a:extLst>
              <a:ext uri="{FF2B5EF4-FFF2-40B4-BE49-F238E27FC236}">
                <a16:creationId xmlns:a16="http://schemas.microsoft.com/office/drawing/2014/main" id="{DA82F2BB-2E41-4A0B-BDEA-2E28CE344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2980118"/>
            <a:ext cx="714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6m²</a:t>
            </a:r>
          </a:p>
        </p:txBody>
      </p:sp>
      <p:sp>
        <p:nvSpPr>
          <p:cNvPr id="9" name="TextBox 39">
            <a:extLst>
              <a:ext uri="{FF2B5EF4-FFF2-40B4-BE49-F238E27FC236}">
                <a16:creationId xmlns:a16="http://schemas.microsoft.com/office/drawing/2014/main" id="{B1685770-B869-4236-87DD-86C79AF48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8293" y="2967037"/>
            <a:ext cx="8874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54m²</a:t>
            </a:r>
          </a:p>
        </p:txBody>
      </p:sp>
      <p:sp>
        <p:nvSpPr>
          <p:cNvPr id="10" name="TextBox 40">
            <a:extLst>
              <a:ext uri="{FF2B5EF4-FFF2-40B4-BE49-F238E27FC236}">
                <a16:creationId xmlns:a16="http://schemas.microsoft.com/office/drawing/2014/main" id="{30F31A68-A3B6-4E8B-8B3F-D27841C46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0531" y="2992189"/>
            <a:ext cx="8874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30m²</a:t>
            </a:r>
          </a:p>
        </p:txBody>
      </p:sp>
      <p:sp>
        <p:nvSpPr>
          <p:cNvPr id="11" name="TextBox 41">
            <a:extLst>
              <a:ext uri="{FF2B5EF4-FFF2-40B4-BE49-F238E27FC236}">
                <a16:creationId xmlns:a16="http://schemas.microsoft.com/office/drawing/2014/main" id="{0B299FC8-9814-4BDE-977A-55960927D9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7417" y="5229200"/>
            <a:ext cx="10572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150m²</a:t>
            </a:r>
          </a:p>
        </p:txBody>
      </p:sp>
      <p:sp>
        <p:nvSpPr>
          <p:cNvPr id="12" name="TextBox 42">
            <a:extLst>
              <a:ext uri="{FF2B5EF4-FFF2-40B4-BE49-F238E27FC236}">
                <a16:creationId xmlns:a16="http://schemas.microsoft.com/office/drawing/2014/main" id="{F0B15852-8C60-4FD9-B77C-197335C56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302" y="5236480"/>
            <a:ext cx="10493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216m²</a:t>
            </a:r>
          </a:p>
        </p:txBody>
      </p:sp>
      <p:sp>
        <p:nvSpPr>
          <p:cNvPr id="13" name="TextBox 43">
            <a:extLst>
              <a:ext uri="{FF2B5EF4-FFF2-40B4-BE49-F238E27FC236}">
                <a16:creationId xmlns:a16="http://schemas.microsoft.com/office/drawing/2014/main" id="{01204710-AE0C-479B-B8B2-B167EF299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8772" y="5236480"/>
            <a:ext cx="8874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24m²</a:t>
            </a:r>
          </a:p>
        </p:txBody>
      </p:sp>
    </p:spTree>
    <p:extLst>
      <p:ext uri="{BB962C8B-B14F-4D97-AF65-F5344CB8AC3E}">
        <p14:creationId xmlns:p14="http://schemas.microsoft.com/office/powerpoint/2010/main" val="1581636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B92827-3D2C-4F57-9DF2-8F414B084D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Solutions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124177-3B7C-4284-8346-8DE2EAF7D165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7787208" cy="3845720"/>
          </a:xfrm>
        </p:spPr>
        <p:txBody>
          <a:bodyPr/>
          <a:lstStyle/>
          <a:p>
            <a:pPr eaLnBrk="1" hangingPunct="1"/>
            <a:r>
              <a:rPr lang="en-IE" altLang="en-US" sz="2000" dirty="0"/>
              <a:t>Q 1 	½ (4) x 3 =        	or    (4/2) x 3 =  2 x 3 = 6m²</a:t>
            </a:r>
          </a:p>
          <a:p>
            <a:pPr eaLnBrk="1" hangingPunct="1"/>
            <a:r>
              <a:rPr lang="en-IE" altLang="en-US" sz="2000" dirty="0"/>
              <a:t>Q 2 	½ (9) x 12 =      	or    (9/2) x 12 =  4.5 x 12 = 54m²</a:t>
            </a:r>
          </a:p>
          <a:p>
            <a:pPr eaLnBrk="1" hangingPunct="1"/>
            <a:r>
              <a:rPr lang="en-IE" altLang="en-US" sz="2000" dirty="0"/>
              <a:t>Q 3  	½ (5) x 12 =      	or    (5/2) x 12 =  2.5 x 12 = 30m²</a:t>
            </a:r>
          </a:p>
          <a:p>
            <a:pPr eaLnBrk="1" hangingPunct="1"/>
            <a:r>
              <a:rPr lang="en-IE" altLang="en-US" sz="2000" dirty="0"/>
              <a:t>Q 4  	½ (20) x 15 =    	or    (20/2) x 15 = 10 x 15 = 150m²</a:t>
            </a:r>
          </a:p>
          <a:p>
            <a:pPr eaLnBrk="1" hangingPunct="1"/>
            <a:r>
              <a:rPr lang="en-IE" altLang="en-US" sz="2000" dirty="0"/>
              <a:t>Q 5  	½ (18) x 30 =    	or    (18/2) x 30 =  9 x 30 = 270m² </a:t>
            </a:r>
          </a:p>
          <a:p>
            <a:pPr eaLnBrk="1" hangingPunct="1"/>
            <a:r>
              <a:rPr lang="en-IE" altLang="en-US" sz="2000" dirty="0"/>
              <a:t>Q 6  	½ (6) x 8 =       	or    (6/2) x 10 = 3 x 8 = 24m²</a:t>
            </a:r>
          </a:p>
          <a:p>
            <a:pPr eaLnBrk="1" hangingPunct="1"/>
            <a:endParaRPr lang="en-IE" altLang="en-US" sz="2000" dirty="0"/>
          </a:p>
          <a:p>
            <a:pPr eaLnBrk="1" hangingPunct="1"/>
            <a:endParaRPr lang="en-IE" altLang="en-US" sz="2000" dirty="0"/>
          </a:p>
          <a:p>
            <a:pPr eaLnBrk="1" hangingPunct="1"/>
            <a:endParaRPr lang="en-IE" altLang="en-US" sz="2000" dirty="0"/>
          </a:p>
          <a:p>
            <a:pPr eaLnBrk="1" hangingPunct="1"/>
            <a:endParaRPr lang="en-IE" altLang="en-US" sz="2000" dirty="0"/>
          </a:p>
          <a:p>
            <a:endParaRPr lang="en-IE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A349E7E-25DC-450E-8CB7-7D970ABE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t>Jennifer Byrne 2025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DFBA5E1-666B-405E-AB38-4D21AC4E2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60EAB4C-0BF0-4580-946D-967F42E4078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373545">
                  <a:shade val="90000"/>
                </a:srgbClr>
              </a:solidFill>
              <a:effectLst/>
              <a:uLnTx/>
              <a:uFillTx/>
              <a:latin typeface="Times New Roman" charset="0"/>
              <a:ea typeface="+mn-ea"/>
              <a:cs typeface="Arial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E4DAE52-2134-4DD8-8C11-C3CA2E100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572022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Area of Triangle</a:t>
            </a:r>
            <a:b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</a:br>
            <a:r>
              <a:rPr lang="en-IE" altLang="en-US" sz="3600" dirty="0"/>
              <a:t>½ base x perp. Height = area</a:t>
            </a:r>
            <a:br>
              <a:rPr lang="en-IE" altLang="en-US" sz="3600" dirty="0"/>
            </a:br>
            <a:endParaRPr lang="en-IE" sz="3600" b="1" spc="38" dirty="0">
              <a:ln w="11430" cmpd="dbl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519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1C2FA-BF1B-4E9C-A606-8D4012D99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87042"/>
            <a:ext cx="8229600" cy="635918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Pythagoras’s Theorem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677C29-EB77-423C-B65F-13ACC3D7E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0DF9D-34BA-4A51-BC82-1452F8C78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E896AA-8C39-41F0-BDEF-A79050B8E2E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373545">
                  <a:shade val="90000"/>
                </a:srgbClr>
              </a:solidFill>
              <a:effectLst/>
              <a:uLnTx/>
              <a:uFillTx/>
              <a:latin typeface="Times New Roman" charset="0"/>
              <a:ea typeface="+mn-ea"/>
              <a:cs typeface="Arial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3FFC5A6-1537-4E65-8A4E-BFFC1A512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05751"/>
            <a:ext cx="8229600" cy="4767808"/>
          </a:xfrm>
        </p:spPr>
        <p:txBody>
          <a:bodyPr/>
          <a:lstStyle/>
          <a:p>
            <a:r>
              <a:rPr lang="en-GB" sz="2400" b="1" dirty="0"/>
              <a:t>Pythagoras’ Theorem:</a:t>
            </a:r>
            <a:r>
              <a:rPr lang="en-IE" sz="2400" b="1" dirty="0"/>
              <a:t> </a:t>
            </a:r>
            <a:r>
              <a:rPr lang="en-IE" altLang="en-US" sz="2400" dirty="0"/>
              <a:t>The Square on the Hypotenuse is equal to the sum of the squares on the other two sides.</a:t>
            </a:r>
          </a:p>
          <a:p>
            <a:endParaRPr lang="en-IE" altLang="en-US" sz="2400" dirty="0"/>
          </a:p>
          <a:p>
            <a:pPr marL="0" indent="0">
              <a:buNone/>
            </a:pPr>
            <a:endParaRPr lang="en-IE" altLang="en-US" sz="2400" dirty="0"/>
          </a:p>
          <a:p>
            <a:endParaRPr lang="en-IE" altLang="en-US" sz="2400" dirty="0"/>
          </a:p>
          <a:p>
            <a:endParaRPr lang="en-IE" altLang="en-US" sz="2400" dirty="0"/>
          </a:p>
          <a:p>
            <a:endParaRPr lang="en-IE" altLang="en-US" sz="2400" dirty="0"/>
          </a:p>
          <a:p>
            <a:endParaRPr lang="en-IE" altLang="en-US" sz="2400" dirty="0"/>
          </a:p>
          <a:p>
            <a:pPr eaLnBrk="1" hangingPunct="1"/>
            <a:r>
              <a:rPr lang="en-IE" altLang="en-US" sz="2400" dirty="0"/>
              <a:t>Only works with a right-angled triangle that is a triangle with an angle of 90°.</a:t>
            </a:r>
          </a:p>
          <a:p>
            <a:pPr eaLnBrk="1" hangingPunct="1"/>
            <a:r>
              <a:rPr lang="en-GB" sz="2400" dirty="0"/>
              <a:t>In any right-angled triangle, if we have two sides we can calculate the other side using Pythagoras’ theorem.</a:t>
            </a:r>
            <a:endParaRPr lang="en-IE" altLang="en-US" sz="2400" dirty="0"/>
          </a:p>
          <a:p>
            <a:endParaRPr lang="en-IE" altLang="en-US" sz="2400" dirty="0"/>
          </a:p>
          <a:p>
            <a:endParaRPr lang="en-I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D288CA-63ED-4134-BB1F-1EA9D9036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816" y="2492896"/>
            <a:ext cx="2475231" cy="217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027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1C2FA-BF1B-4E9C-A606-8D4012D99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Pythagoras’s Theorem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677C29-EB77-423C-B65F-13ACC3D7E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0DF9D-34BA-4A51-BC82-1452F8C78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E896AA-8C39-41F0-BDEF-A79050B8E2E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373545">
                  <a:shade val="90000"/>
                </a:srgbClr>
              </a:solidFill>
              <a:effectLst/>
              <a:uLnTx/>
              <a:uFillTx/>
              <a:latin typeface="Times New Roman" charset="0"/>
              <a:ea typeface="+mn-ea"/>
              <a:cs typeface="Arial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3FFC5A6-1537-4E65-8A4E-BFFC1A512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b="1" u="sng" dirty="0"/>
              <a:t>Formula:</a:t>
            </a:r>
            <a:r>
              <a:rPr lang="en-GB" sz="2400" dirty="0"/>
              <a:t>     a² + b² = c² </a:t>
            </a:r>
            <a:endParaRPr lang="en-IE" altLang="en-US" sz="2400" dirty="0"/>
          </a:p>
          <a:p>
            <a:r>
              <a:rPr lang="en-IE" altLang="en-US" sz="2400" dirty="0"/>
              <a:t>8² + 6²  =  10²          </a:t>
            </a:r>
          </a:p>
          <a:p>
            <a:r>
              <a:rPr lang="en-IE" altLang="en-US" sz="2400" dirty="0"/>
              <a:t>64 + 36 = 100 </a:t>
            </a:r>
          </a:p>
          <a:p>
            <a:r>
              <a:rPr lang="en-IE" altLang="en-US" sz="2400" dirty="0"/>
              <a:t> </a:t>
            </a:r>
            <a:r>
              <a:rPr lang="en-GB" sz="2400" dirty="0">
                <a:sym typeface="Symbol" panose="05050102010706020507" pitchFamily="18" charset="2"/>
              </a:rPr>
              <a:t>100 = 10</a:t>
            </a:r>
            <a:endParaRPr lang="en-IE" altLang="en-US" sz="2400" dirty="0"/>
          </a:p>
          <a:p>
            <a:endParaRPr lang="en-IE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90BC35D-8254-4142-A934-7DEEF0802E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220" y="1556792"/>
            <a:ext cx="3963159" cy="4380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067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1C2FA-BF1B-4E9C-A606-8D4012D99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Pythagoras’s Theorem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677C29-EB77-423C-B65F-13ACC3D7E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0DF9D-34BA-4A51-BC82-1452F8C78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E896AA-8C39-41F0-BDEF-A79050B8E2E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373545">
                  <a:shade val="90000"/>
                </a:srgbClr>
              </a:solidFill>
              <a:effectLst/>
              <a:uLnTx/>
              <a:uFillTx/>
              <a:latin typeface="Times New Roman" charset="0"/>
              <a:ea typeface="+mn-ea"/>
              <a:cs typeface="Arial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3FFC5A6-1537-4E65-8A4E-BFFC1A512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b="1" u="sng" dirty="0"/>
              <a:t>Example 1</a:t>
            </a:r>
          </a:p>
          <a:p>
            <a:r>
              <a:rPr lang="en-GB" sz="2400" b="1" dirty="0"/>
              <a:t>Formula:</a:t>
            </a:r>
            <a:r>
              <a:rPr lang="en-GB" sz="2400" dirty="0"/>
              <a:t>     a² + b² = c² </a:t>
            </a:r>
            <a:r>
              <a:rPr lang="es-ES" sz="2400" i="1" dirty="0"/>
              <a:t>		</a:t>
            </a:r>
            <a:endParaRPr lang="en-IE" sz="2400" dirty="0"/>
          </a:p>
          <a:p>
            <a:r>
              <a:rPr lang="en-GB" sz="2400" dirty="0"/>
              <a:t>3² + 4² = x²</a:t>
            </a:r>
            <a:endParaRPr lang="en-IE" sz="2400" dirty="0"/>
          </a:p>
          <a:p>
            <a:r>
              <a:rPr lang="en-GB" sz="2400" dirty="0"/>
              <a:t>9 + 16 = x²	   		  	         		</a:t>
            </a:r>
            <a:endParaRPr lang="en-IE" sz="2400" dirty="0"/>
          </a:p>
          <a:p>
            <a:r>
              <a:rPr lang="en-GB" sz="2400" dirty="0"/>
              <a:t>25 = x²</a:t>
            </a:r>
            <a:endParaRPr lang="en-IE" sz="2400" dirty="0"/>
          </a:p>
          <a:p>
            <a:r>
              <a:rPr lang="en-GB" sz="2400" dirty="0">
                <a:sym typeface="Symbol" panose="05050102010706020507" pitchFamily="18" charset="2"/>
              </a:rPr>
              <a:t></a:t>
            </a:r>
            <a:r>
              <a:rPr lang="en-GB" sz="2400" dirty="0"/>
              <a:t>25 = x</a:t>
            </a:r>
            <a:endParaRPr lang="en-IE" sz="2400" dirty="0"/>
          </a:p>
          <a:p>
            <a:r>
              <a:rPr lang="en-GB" sz="2400" dirty="0"/>
              <a:t>5 = x</a:t>
            </a:r>
            <a:endParaRPr lang="en-IE" sz="2400" dirty="0"/>
          </a:p>
          <a:p>
            <a:endParaRPr lang="en-I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0A86335-00CF-4EC9-947E-6C4BE3B48A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0032" y="1935163"/>
            <a:ext cx="2873947" cy="2595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741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1C2FA-BF1B-4E9C-A606-8D4012D99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Pythagoras’s Theorem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677C29-EB77-423C-B65F-13ACC3D7E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t>Jennifer Byrne 2025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373545">
                  <a:shade val="90000"/>
                </a:srgbClr>
              </a:solidFill>
              <a:effectLst/>
              <a:uLnTx/>
              <a:uFillTx/>
              <a:latin typeface="Times New Roman" charset="0"/>
              <a:ea typeface="+mn-ea"/>
              <a:cs typeface="Arial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0DF9D-34BA-4A51-BC82-1452F8C78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E896AA-8C39-41F0-BDEF-A79050B8E2E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373545">
                  <a:shade val="90000"/>
                </a:srgbClr>
              </a:solidFill>
              <a:effectLst/>
              <a:uLnTx/>
              <a:uFillTx/>
              <a:latin typeface="Times New Roman" charset="0"/>
              <a:ea typeface="+mn-ea"/>
              <a:cs typeface="Arial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3FFC5A6-1537-4E65-8A4E-BFFC1A512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b="1" u="sng" dirty="0"/>
              <a:t>Example 2</a:t>
            </a:r>
          </a:p>
          <a:p>
            <a:r>
              <a:rPr lang="en-GB" sz="2400" b="1" dirty="0"/>
              <a:t>Formula:</a:t>
            </a:r>
            <a:r>
              <a:rPr lang="en-GB" sz="2400" dirty="0"/>
              <a:t>     a² + b² = c² </a:t>
            </a:r>
            <a:endParaRPr lang="en-IE" altLang="en-US" sz="2400" dirty="0"/>
          </a:p>
          <a:p>
            <a:r>
              <a:rPr lang="es-ES" sz="2400" dirty="0"/>
              <a:t>10² + x² = 18²</a:t>
            </a:r>
            <a:endParaRPr lang="en-IE" sz="2400" dirty="0"/>
          </a:p>
          <a:p>
            <a:r>
              <a:rPr lang="es-ES" sz="2400" dirty="0"/>
              <a:t>100 + x² = 324					     </a:t>
            </a:r>
            <a:endParaRPr lang="en-IE" sz="2400" dirty="0"/>
          </a:p>
          <a:p>
            <a:r>
              <a:rPr lang="es-ES" sz="2400" dirty="0"/>
              <a:t>x² = 324 – 100</a:t>
            </a:r>
            <a:endParaRPr lang="en-IE" sz="2400" dirty="0"/>
          </a:p>
          <a:p>
            <a:r>
              <a:rPr lang="es-ES" sz="2400" dirty="0"/>
              <a:t>x² = 224 </a:t>
            </a:r>
            <a:endParaRPr lang="en-IE" sz="2400" dirty="0"/>
          </a:p>
          <a:p>
            <a:r>
              <a:rPr lang="es-ES" sz="2400" dirty="0"/>
              <a:t>x = </a:t>
            </a:r>
            <a:r>
              <a:rPr lang="en-GB" sz="2400" dirty="0">
                <a:sym typeface="Symbol" panose="05050102010706020507" pitchFamily="18" charset="2"/>
              </a:rPr>
              <a:t></a:t>
            </a:r>
            <a:r>
              <a:rPr lang="es-ES" sz="2400" dirty="0"/>
              <a:t>224</a:t>
            </a:r>
            <a:endParaRPr lang="en-IE" sz="2400" dirty="0"/>
          </a:p>
          <a:p>
            <a:r>
              <a:rPr lang="en-GB" sz="2400" dirty="0"/>
              <a:t>x = 14.96662</a:t>
            </a:r>
            <a:endParaRPr lang="en-IE" sz="2400" dirty="0"/>
          </a:p>
          <a:p>
            <a:r>
              <a:rPr lang="en-GB" sz="2400" dirty="0"/>
              <a:t>x = 14.967</a:t>
            </a:r>
            <a:endParaRPr lang="en-IE" sz="2400" dirty="0"/>
          </a:p>
          <a:p>
            <a:endParaRPr lang="en-I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886300B-3BC3-4299-B061-A21BE194D0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0680" y="2492896"/>
            <a:ext cx="3669058" cy="2277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030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1C2FA-BF1B-4E9C-A606-8D4012D99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Pythagoras’s Theorem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677C29-EB77-423C-B65F-13ACC3D7E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0DF9D-34BA-4A51-BC82-1452F8C78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E896AA-8C39-41F0-BDEF-A79050B8E2E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373545">
                  <a:shade val="90000"/>
                </a:srgbClr>
              </a:solidFill>
              <a:effectLst/>
              <a:uLnTx/>
              <a:uFillTx/>
              <a:latin typeface="Times New Roman" charset="0"/>
              <a:ea typeface="+mn-ea"/>
              <a:cs typeface="Arial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3FFC5A6-1537-4E65-8A4E-BFFC1A512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3"/>
            <a:ext cx="8229600" cy="4767808"/>
          </a:xfrm>
        </p:spPr>
        <p:txBody>
          <a:bodyPr/>
          <a:lstStyle/>
          <a:p>
            <a:r>
              <a:rPr lang="en-GB" b="1" dirty="0"/>
              <a:t>Find the missing length of each triangle </a:t>
            </a:r>
            <a:endParaRPr lang="en-I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028CFF-DE63-4256-A4F1-BA63520064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2060848"/>
            <a:ext cx="6675748" cy="425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154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1C2FA-BF1B-4E9C-A606-8D4012D99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Pythagoras’s Theorem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677C29-EB77-423C-B65F-13ACC3D7E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0DF9D-34BA-4A51-BC82-1452F8C78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E896AA-8C39-41F0-BDEF-A79050B8E2E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373545">
                  <a:shade val="90000"/>
                </a:srgbClr>
              </a:solidFill>
              <a:effectLst/>
              <a:uLnTx/>
              <a:uFillTx/>
              <a:latin typeface="Times New Roman" charset="0"/>
              <a:ea typeface="+mn-ea"/>
              <a:cs typeface="Arial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3FFC5A6-1537-4E65-8A4E-BFFC1A512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11297"/>
            <a:ext cx="8229600" cy="4813303"/>
          </a:xfrm>
        </p:spPr>
        <p:txBody>
          <a:bodyPr/>
          <a:lstStyle/>
          <a:p>
            <a:r>
              <a:rPr lang="en-GB" b="1" dirty="0"/>
              <a:t>The missing length of each triangle shown in red box.</a:t>
            </a:r>
            <a:endParaRPr lang="en-I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DF6305-C668-481B-B727-090EBF6D61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1988840"/>
            <a:ext cx="6506562" cy="4196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392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B92827-3D2C-4F57-9DF2-8F414B084D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Solution Q1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A168B0-61C9-4D34-A1FB-39F9CF8AEA64}"/>
              </a:ext>
            </a:extLst>
          </p:cNvPr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IE" dirty="0"/>
              <a:t>Solution Q2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124177-3B7C-4284-8346-8DE2EAF7D165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eaLnBrk="1" hangingPunct="1"/>
            <a:r>
              <a:rPr lang="en-IE" altLang="en-US" sz="2000" dirty="0"/>
              <a:t>5² = X² + 4²</a:t>
            </a:r>
          </a:p>
          <a:p>
            <a:pPr eaLnBrk="1" hangingPunct="1"/>
            <a:r>
              <a:rPr lang="en-IE" altLang="en-US" sz="2000" dirty="0"/>
              <a:t>5² – 4²  = X²</a:t>
            </a:r>
          </a:p>
          <a:p>
            <a:pPr eaLnBrk="1" hangingPunct="1"/>
            <a:r>
              <a:rPr lang="en-IE" altLang="en-US" sz="2000" dirty="0"/>
              <a:t>25 – 16  = X²</a:t>
            </a:r>
          </a:p>
          <a:p>
            <a:pPr eaLnBrk="1" hangingPunct="1"/>
            <a:r>
              <a:rPr lang="en-IE" altLang="en-US" sz="2000" dirty="0"/>
              <a:t>9 = X²</a:t>
            </a:r>
          </a:p>
          <a:p>
            <a:pPr eaLnBrk="1" hangingPunct="1"/>
            <a:r>
              <a:rPr lang="en-IE" altLang="en-US" sz="2000" dirty="0"/>
              <a:t>√ 9  = 3 </a:t>
            </a:r>
          </a:p>
          <a:p>
            <a:endParaRPr lang="en-I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2D1303-99C5-4CAF-B08B-34407DBB587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en-IE" altLang="en-US" sz="2000" dirty="0"/>
              <a:t>15² = X² + 9²</a:t>
            </a:r>
          </a:p>
          <a:p>
            <a:pPr eaLnBrk="1" hangingPunct="1"/>
            <a:r>
              <a:rPr lang="en-IE" altLang="en-US" sz="2000" dirty="0"/>
              <a:t>15² – 9²  = X²</a:t>
            </a:r>
          </a:p>
          <a:p>
            <a:pPr eaLnBrk="1" hangingPunct="1"/>
            <a:r>
              <a:rPr lang="en-IE" altLang="en-US" sz="2000" dirty="0"/>
              <a:t>225 – 81  = X²</a:t>
            </a:r>
          </a:p>
          <a:p>
            <a:pPr eaLnBrk="1" hangingPunct="1"/>
            <a:r>
              <a:rPr lang="en-IE" altLang="en-US" sz="2000" dirty="0"/>
              <a:t>144 = X²</a:t>
            </a:r>
          </a:p>
          <a:p>
            <a:pPr eaLnBrk="1" hangingPunct="1"/>
            <a:r>
              <a:rPr lang="en-IE" altLang="en-US" sz="2000" dirty="0"/>
              <a:t>√144  = 12</a:t>
            </a:r>
          </a:p>
          <a:p>
            <a:endParaRPr lang="en-IE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A349E7E-25DC-450E-8CB7-7D970ABE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t>Jennifer Byrne 2025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DFBA5E1-666B-405E-AB38-4D21AC4E2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60EAB4C-0BF0-4580-946D-967F42E4078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373545">
                  <a:shade val="90000"/>
                </a:srgbClr>
              </a:solidFill>
              <a:effectLst/>
              <a:uLnTx/>
              <a:uFillTx/>
              <a:latin typeface="Times New Roman" charset="0"/>
              <a:ea typeface="+mn-ea"/>
              <a:cs typeface="Arial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E4DAE52-2134-4DD8-8C11-C3CA2E100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54843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Pythagoras’s Theorem</a:t>
            </a:r>
          </a:p>
        </p:txBody>
      </p:sp>
    </p:spTree>
    <p:extLst>
      <p:ext uri="{BB962C8B-B14F-4D97-AF65-F5344CB8AC3E}">
        <p14:creationId xmlns:p14="http://schemas.microsoft.com/office/powerpoint/2010/main" val="781374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uiExpand="1" build="p"/>
      <p:bldP spid="6" grpId="0" uiExpand="1" build="p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B92827-3D2C-4F57-9DF2-8F414B084D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Solution Q3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A168B0-61C9-4D34-A1FB-39F9CF8AEA64}"/>
              </a:ext>
            </a:extLst>
          </p:cNvPr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IE" dirty="0"/>
              <a:t>Solution Q4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124177-3B7C-4284-8346-8DE2EAF7D165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eaLnBrk="1" hangingPunct="1"/>
            <a:r>
              <a:rPr lang="en-IE" altLang="en-US" sz="2000" dirty="0"/>
              <a:t>13² = ² + 12²</a:t>
            </a:r>
          </a:p>
          <a:p>
            <a:pPr eaLnBrk="1" hangingPunct="1"/>
            <a:r>
              <a:rPr lang="en-IE" altLang="en-US" sz="2000" dirty="0"/>
              <a:t>13² – 12²  = X²</a:t>
            </a:r>
          </a:p>
          <a:p>
            <a:pPr eaLnBrk="1" hangingPunct="1"/>
            <a:r>
              <a:rPr lang="en-IE" altLang="en-US" sz="2000" dirty="0"/>
              <a:t>169 – 144  = X²</a:t>
            </a:r>
          </a:p>
          <a:p>
            <a:pPr eaLnBrk="1" hangingPunct="1"/>
            <a:r>
              <a:rPr lang="en-IE" altLang="en-US" sz="2000" dirty="0"/>
              <a:t>25 = X²</a:t>
            </a:r>
          </a:p>
          <a:p>
            <a:pPr eaLnBrk="1" hangingPunct="1"/>
            <a:r>
              <a:rPr lang="en-IE" altLang="en-US" sz="2000" dirty="0"/>
              <a:t>√25  =  5</a:t>
            </a:r>
          </a:p>
          <a:p>
            <a:endParaRPr lang="en-I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2D1303-99C5-4CAF-B08B-34407DBB587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en-IE" altLang="en-US" sz="2000" dirty="0"/>
              <a:t>25² = X² + 20²</a:t>
            </a:r>
          </a:p>
          <a:p>
            <a:pPr eaLnBrk="1" hangingPunct="1"/>
            <a:r>
              <a:rPr lang="en-IE" altLang="en-US" sz="2000" dirty="0"/>
              <a:t>25² – 20²  = X²</a:t>
            </a:r>
          </a:p>
          <a:p>
            <a:pPr eaLnBrk="1" hangingPunct="1"/>
            <a:r>
              <a:rPr lang="en-IE" altLang="en-US" sz="2000" dirty="0"/>
              <a:t>625 –  400  = X²</a:t>
            </a:r>
          </a:p>
          <a:p>
            <a:pPr eaLnBrk="1" hangingPunct="1"/>
            <a:r>
              <a:rPr lang="en-IE" altLang="en-US" sz="2000" dirty="0"/>
              <a:t>225 = X²</a:t>
            </a:r>
          </a:p>
          <a:p>
            <a:pPr eaLnBrk="1" hangingPunct="1"/>
            <a:r>
              <a:rPr lang="en-IE" altLang="en-US" sz="2000" dirty="0"/>
              <a:t>√225  = 15 </a:t>
            </a:r>
          </a:p>
          <a:p>
            <a:endParaRPr lang="en-IE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A349E7E-25DC-450E-8CB7-7D970ABE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t>Jennifer Byrne 2025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DFBA5E1-666B-405E-AB38-4D21AC4E2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60EAB4C-0BF0-4580-946D-967F42E4078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373545">
                    <a:shade val="90000"/>
                  </a:srgbClr>
                </a:solidFill>
                <a:effectLst/>
                <a:uLnTx/>
                <a:uFillTx/>
                <a:latin typeface="Times New Roman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373545">
                  <a:shade val="90000"/>
                </a:srgbClr>
              </a:solidFill>
              <a:effectLst/>
              <a:uLnTx/>
              <a:uFillTx/>
              <a:latin typeface="Times New Roman" charset="0"/>
              <a:ea typeface="+mn-ea"/>
              <a:cs typeface="Arial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E4DAE52-2134-4DD8-8C11-C3CA2E100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54843"/>
          </a:xfrm>
        </p:spPr>
        <p:txBody>
          <a:bodyPr/>
          <a:lstStyle/>
          <a:p>
            <a:pPr>
              <a:defRPr/>
            </a:pPr>
            <a:r>
              <a:rPr lang="en-IE" sz="3600" b="1" spc="38" dirty="0">
                <a:ln w="11430" cmpd="dbl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Pythagoras’s Theorem</a:t>
            </a:r>
          </a:p>
        </p:txBody>
      </p:sp>
    </p:spTree>
    <p:extLst>
      <p:ext uri="{BB962C8B-B14F-4D97-AF65-F5344CB8AC3E}">
        <p14:creationId xmlns:p14="http://schemas.microsoft.com/office/powerpoint/2010/main" val="3291705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uiExpand="1" build="p"/>
      <p:bldP spid="6" grpId="0" uiExpand="1" build="p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Flow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572</TotalTime>
  <Words>586</Words>
  <Application>Microsoft Office PowerPoint</Application>
  <PresentationFormat>On-screen Show (4:3)</PresentationFormat>
  <Paragraphs>126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Symbol</vt:lpstr>
      <vt:lpstr>Times New Roman</vt:lpstr>
      <vt:lpstr>Wingdings 2</vt:lpstr>
      <vt:lpstr>Flow</vt:lpstr>
      <vt:lpstr>1_Flow</vt:lpstr>
      <vt:lpstr>Wood Manufacturing &amp; Finishing Pythagoras’s Theorem  </vt:lpstr>
      <vt:lpstr>Pythagoras’s Theorem</vt:lpstr>
      <vt:lpstr>Pythagoras’s Theorem</vt:lpstr>
      <vt:lpstr>Pythagoras’s Theorem</vt:lpstr>
      <vt:lpstr>Pythagoras’s Theorem</vt:lpstr>
      <vt:lpstr>Pythagoras’s Theorem</vt:lpstr>
      <vt:lpstr>Pythagoras’s Theorem</vt:lpstr>
      <vt:lpstr>Pythagoras’s Theorem</vt:lpstr>
      <vt:lpstr>Pythagoras’s Theorem</vt:lpstr>
      <vt:lpstr>Pythagoras’s Theorem</vt:lpstr>
      <vt:lpstr>Area of Triangles </vt:lpstr>
      <vt:lpstr>Area of Triangles</vt:lpstr>
      <vt:lpstr>Area of Triangle ½ base x perp. Height = area 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76</cp:revision>
  <cp:lastPrinted>2020-09-29T10:33:36Z</cp:lastPrinted>
  <dcterms:created xsi:type="dcterms:W3CDTF">2007-01-25T21:43:12Z</dcterms:created>
  <dcterms:modified xsi:type="dcterms:W3CDTF">2025-03-28T09:59:16Z</dcterms:modified>
  <cp:contentStatus/>
</cp:coreProperties>
</file>