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5" r:id="rId4"/>
    <p:sldId id="266" r:id="rId5"/>
    <p:sldId id="257" r:id="rId6"/>
    <p:sldId id="267" r:id="rId7"/>
    <p:sldId id="268" r:id="rId8"/>
    <p:sldId id="273" r:id="rId9"/>
    <p:sldId id="275" r:id="rId10"/>
    <p:sldId id="272" r:id="rId11"/>
    <p:sldId id="276" r:id="rId12"/>
    <p:sldId id="270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28/03/2025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IE" altLang="en-US" dirty="0"/>
              <a:t>Area &amp; Perimeter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en-GB" dirty="0"/>
          </a:p>
          <a:p>
            <a:pPr marR="0" eaLnBrk="1" hangingPunct="1"/>
            <a:r>
              <a:rPr lang="en-IE" altLang="en-US" dirty="0"/>
              <a:t>Revision 1</a:t>
            </a:r>
          </a:p>
          <a:p>
            <a:pPr marR="0" eaLnBrk="1" hangingPunct="1"/>
            <a:r>
              <a:rPr lang="en-IE" altLang="en-US" dirty="0"/>
              <a:t>Questions and Solutions </a:t>
            </a:r>
          </a:p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5D47C2B-AF18-1F29-7180-B48FDF807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07136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 11  Calculate the length of the diagonal in the square.</a:t>
            </a:r>
          </a:p>
          <a:p>
            <a:pPr eaLnBrk="1" hangingPunct="1"/>
            <a:endParaRPr lang="en-IE" altLang="en-US" sz="2400" dirty="0"/>
          </a:p>
          <a:p>
            <a:pPr eaLnBrk="1" hangingPunct="1"/>
            <a:endParaRPr lang="en-IE" altLang="en-US" sz="2400" dirty="0"/>
          </a:p>
          <a:p>
            <a:pPr marL="0" indent="0" eaLnBrk="1" hangingPunct="1">
              <a:buNone/>
            </a:pPr>
            <a:endParaRPr lang="en-IE" altLang="en-US" sz="2400" dirty="0"/>
          </a:p>
          <a:p>
            <a:pPr eaLnBrk="1" hangingPunct="1"/>
            <a:r>
              <a:rPr lang="en-IE" altLang="en-US" sz="2400" dirty="0"/>
              <a:t>Ans.</a:t>
            </a:r>
          </a:p>
          <a:p>
            <a:pPr eaLnBrk="1" hangingPunct="1"/>
            <a:r>
              <a:rPr lang="en-IE" altLang="en-US" sz="2400" dirty="0"/>
              <a:t>3.6² + 3.6² = Hyp²  </a:t>
            </a:r>
          </a:p>
          <a:p>
            <a:pPr eaLnBrk="1" hangingPunct="1"/>
            <a:r>
              <a:rPr lang="en-IE" altLang="en-US" sz="2400" dirty="0"/>
              <a:t>12.96 + 12.96  = 25.92</a:t>
            </a:r>
          </a:p>
          <a:p>
            <a:pPr eaLnBrk="1" hangingPunct="1"/>
            <a:r>
              <a:rPr lang="en-IE" altLang="en-US" sz="2400" dirty="0"/>
              <a:t>√25.92 = 5.091m length of diagonal    </a:t>
            </a:r>
          </a:p>
          <a:p>
            <a:pPr marL="0" indent="0" eaLnBrk="1" hangingPunct="1">
              <a:buNone/>
            </a:pPr>
            <a:endParaRPr lang="en-IE" altLang="en-US" sz="320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7C11C598-1BEF-92E1-A4B9-18A65ED8D0AA}"/>
              </a:ext>
            </a:extLst>
          </p:cNvPr>
          <p:cNvSpPr/>
          <p:nvPr/>
        </p:nvSpPr>
        <p:spPr>
          <a:xfrm>
            <a:off x="5555973" y="2445544"/>
            <a:ext cx="2743200" cy="26416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DFB0D07D-5707-BA71-7E74-059C6E9C7E1C}"/>
              </a:ext>
            </a:extLst>
          </p:cNvPr>
          <p:cNvSpPr/>
          <p:nvPr/>
        </p:nvSpPr>
        <p:spPr>
          <a:xfrm rot="10800000">
            <a:off x="5555974" y="2445544"/>
            <a:ext cx="2743200" cy="26416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0485" name="TextBox 11">
            <a:extLst>
              <a:ext uri="{FF2B5EF4-FFF2-40B4-BE49-F238E27FC236}">
                <a16:creationId xmlns:a16="http://schemas.microsoft.com/office/drawing/2014/main" id="{FD10464E-32A9-E62F-7C40-8EB29D7F2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284" y="3429000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3.6m</a:t>
            </a:r>
          </a:p>
        </p:txBody>
      </p:sp>
      <p:sp>
        <p:nvSpPr>
          <p:cNvPr id="20486" name="TextBox 12">
            <a:extLst>
              <a:ext uri="{FF2B5EF4-FFF2-40B4-BE49-F238E27FC236}">
                <a16:creationId xmlns:a16="http://schemas.microsoft.com/office/drawing/2014/main" id="{B47E21F8-3D55-7496-6424-3D9EDAF93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8646" y="1983879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3.6m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D712F6-87BD-D73C-59CB-B6CB1C608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21512" name="Slide Number Placeholder 2">
            <a:extLst>
              <a:ext uri="{FF2B5EF4-FFF2-40B4-BE49-F238E27FC236}">
                <a16:creationId xmlns:a16="http://schemas.microsoft.com/office/drawing/2014/main" id="{AAAAB86C-1B3B-C604-AFB5-F1B2ADAA69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A04809B-4133-47BA-AF6C-01BAA89FE708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uiExpand="1" build="p"/>
      <p:bldP spid="10" grpId="0" animBg="1"/>
      <p:bldP spid="11" grpId="0" animBg="1"/>
      <p:bldP spid="20485" grpId="0"/>
      <p:bldP spid="204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B1DB4-4A0C-21F8-944C-C7EAF429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620688"/>
            <a:ext cx="8229600" cy="4389437"/>
          </a:xfrm>
        </p:spPr>
        <p:txBody>
          <a:bodyPr/>
          <a:lstStyle/>
          <a:p>
            <a:pPr eaLnBrk="1" hangingPunct="1"/>
            <a:r>
              <a:rPr lang="en-IE" altLang="en-US" sz="2800" dirty="0"/>
              <a:t>Q12  Determine the length of the 	            hypotenuse if the areas of the 		       squares on the other two sides 			    are 12.96m² and  27.04 m² </a:t>
            </a:r>
          </a:p>
          <a:p>
            <a:pPr eaLnBrk="1" hangingPunct="1"/>
            <a:endParaRPr lang="en-IE" altLang="en-US" sz="2800" dirty="0"/>
          </a:p>
          <a:p>
            <a:pPr eaLnBrk="1" hangingPunct="1"/>
            <a:endParaRPr lang="en-IE" altLang="en-US" sz="2800" dirty="0"/>
          </a:p>
          <a:p>
            <a:pPr eaLnBrk="1" hangingPunct="1"/>
            <a:r>
              <a:rPr lang="en-IE" altLang="en-US" sz="2800" dirty="0"/>
              <a:t>Ans</a:t>
            </a:r>
          </a:p>
          <a:p>
            <a:pPr eaLnBrk="1" hangingPunct="1"/>
            <a:r>
              <a:rPr lang="en-IE" altLang="en-US" sz="2800" dirty="0"/>
              <a:t>12.96 + 27.04 = 40 m² </a:t>
            </a:r>
          </a:p>
          <a:p>
            <a:pPr eaLnBrk="1" hangingPunct="1"/>
            <a:r>
              <a:rPr lang="en-IE" altLang="en-US" sz="2800" dirty="0"/>
              <a:t>√ 40 = 6.324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4E3D8B-7AD8-1503-8DC2-8555504B8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ECA32-A098-9235-5480-EB47565F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A6D976-F4FE-3FED-A16C-32BDF6298A1C}"/>
              </a:ext>
            </a:extLst>
          </p:cNvPr>
          <p:cNvSpPr/>
          <p:nvPr/>
        </p:nvSpPr>
        <p:spPr>
          <a:xfrm rot="1528426">
            <a:off x="5487789" y="1240676"/>
            <a:ext cx="2463800" cy="23050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E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E926A1E2-717D-DA48-4999-2E46697E6EDD}"/>
              </a:ext>
            </a:extLst>
          </p:cNvPr>
          <p:cNvSpPr/>
          <p:nvPr/>
        </p:nvSpPr>
        <p:spPr>
          <a:xfrm>
            <a:off x="5122806" y="2911658"/>
            <a:ext cx="2209800" cy="1066800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E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493458-D384-F67D-0C1A-0B7C4590CA07}"/>
              </a:ext>
            </a:extLst>
          </p:cNvPr>
          <p:cNvSpPr/>
          <p:nvPr/>
        </p:nvSpPr>
        <p:spPr>
          <a:xfrm>
            <a:off x="5125761" y="3970112"/>
            <a:ext cx="2209800" cy="1981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FD786F-D09D-8F17-59B4-9CC62A8B3B17}"/>
              </a:ext>
            </a:extLst>
          </p:cNvPr>
          <p:cNvSpPr/>
          <p:nvPr/>
        </p:nvSpPr>
        <p:spPr>
          <a:xfrm>
            <a:off x="3968853" y="2932417"/>
            <a:ext cx="11430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6DAC2E25-9133-0433-B1CA-A4E959F12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853" y="3280873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dirty="0">
                <a:latin typeface="Arial" panose="020B0604020202020204" pitchFamily="34" charset="0"/>
              </a:rPr>
              <a:t>12.96m²</a:t>
            </a: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4E86B074-E37A-40BF-FF59-19D9F4FF0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5181" y="4856984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dirty="0">
                <a:latin typeface="Arial" panose="020B0604020202020204" pitchFamily="34" charset="0"/>
              </a:rPr>
              <a:t>27.04m²</a:t>
            </a:r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B819D121-4603-417C-6568-B4C98CCCC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789" y="2171464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dirty="0">
                <a:latin typeface="Arial" panose="020B0604020202020204" pitchFamily="34" charset="0"/>
              </a:rPr>
              <a:t>      40m²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ED2DC843-8620-2505-142C-C3AC62A038CB}"/>
              </a:ext>
            </a:extLst>
          </p:cNvPr>
          <p:cNvSpPr txBox="1">
            <a:spLocks noChangeArrowheads="1"/>
          </p:cNvSpPr>
          <p:nvPr/>
        </p:nvSpPr>
        <p:spPr bwMode="auto">
          <a:xfrm rot="1553796">
            <a:off x="5709869" y="3116391"/>
            <a:ext cx="11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dirty="0">
                <a:latin typeface="Arial" panose="020B0604020202020204" pitchFamily="34" charset="0"/>
              </a:rPr>
              <a:t>6.324m</a:t>
            </a:r>
          </a:p>
        </p:txBody>
      </p:sp>
    </p:spTree>
    <p:extLst>
      <p:ext uri="{BB962C8B-B14F-4D97-AF65-F5344CB8AC3E}">
        <p14:creationId xmlns:p14="http://schemas.microsoft.com/office/powerpoint/2010/main" val="308180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33EEBE2-B685-4ABE-7D7F-62C6FB37F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277" y="1073150"/>
            <a:ext cx="8229600" cy="3651994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Q13  A room measuring 6.26 x 4.52 is to be covered with plywood.</a:t>
            </a:r>
          </a:p>
          <a:p>
            <a:pPr eaLnBrk="1" hangingPunct="1"/>
            <a:r>
              <a:rPr lang="en-IE" altLang="en-US" sz="2400" dirty="0"/>
              <a:t>Calculate the number of sheets required. Each sheet measures 2.44 x 1.2m </a:t>
            </a:r>
          </a:p>
          <a:p>
            <a:pPr eaLnBrk="1" hangingPunct="1"/>
            <a:r>
              <a:rPr lang="en-IE" altLang="en-US" sz="2400" dirty="0"/>
              <a:t>Area of floor  6.26 x 4.52 = 28.29m²</a:t>
            </a:r>
          </a:p>
          <a:p>
            <a:pPr eaLnBrk="1" hangingPunct="1"/>
            <a:r>
              <a:rPr lang="en-IE" altLang="en-US" sz="2400" dirty="0"/>
              <a:t>Area of 1 sheet  2.44 x 1.2 = 2.928m²</a:t>
            </a:r>
          </a:p>
          <a:p>
            <a:pPr eaLnBrk="1" hangingPunct="1"/>
            <a:r>
              <a:rPr lang="en-IE" altLang="en-US" sz="2400" dirty="0"/>
              <a:t>28.29 ÷ 2.928 = 9.60 </a:t>
            </a:r>
          </a:p>
          <a:p>
            <a:pPr eaLnBrk="1" hangingPunct="1"/>
            <a:r>
              <a:rPr lang="en-IE" altLang="en-US" sz="2400" dirty="0"/>
              <a:t>Answer 10 sheets </a:t>
            </a:r>
          </a:p>
          <a:p>
            <a:pPr eaLnBrk="1" hangingPunct="1"/>
            <a:endParaRPr lang="en-IE" altLang="en-US" sz="32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32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0B90C0-737C-2694-984C-3876D703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23556" name="Slide Number Placeholder 2">
            <a:extLst>
              <a:ext uri="{FF2B5EF4-FFF2-40B4-BE49-F238E27FC236}">
                <a16:creationId xmlns:a16="http://schemas.microsoft.com/office/drawing/2014/main" id="{C075F716-ABB0-0DC6-3E75-0730DB88F2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B79AFA8-41CB-4F88-8246-6C6A6092D41D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 eaLnBrk="1" hangingPunct="1">
              <a:defRPr/>
            </a:pPr>
            <a:r>
              <a:rPr lang="en-IE" dirty="0"/>
              <a:t>Instructions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457201" y="1474470"/>
            <a:ext cx="8077200" cy="4436752"/>
          </a:xfrm>
        </p:spPr>
        <p:txBody>
          <a:bodyPr>
            <a:normAutofit fontScale="85000" lnSpcReduction="10000"/>
          </a:bodyPr>
          <a:lstStyle/>
          <a:p>
            <a:r>
              <a:rPr lang="en-IE" altLang="en-US" sz="2400" dirty="0"/>
              <a:t>To start Presentation click </a:t>
            </a:r>
            <a:r>
              <a:rPr lang="en-IE" altLang="en-US" sz="2400" dirty="0">
                <a:solidFill>
                  <a:srgbClr val="FF0000"/>
                </a:solidFill>
              </a:rPr>
              <a:t>Slide Show </a:t>
            </a:r>
            <a:r>
              <a:rPr lang="en-IE" altLang="en-US" sz="2400" dirty="0"/>
              <a:t>then </a:t>
            </a:r>
            <a:r>
              <a:rPr lang="en-IE" altLang="en-US" sz="2400" dirty="0">
                <a:solidFill>
                  <a:srgbClr val="FF0000"/>
                </a:solidFill>
              </a:rPr>
              <a:t>From Beginning</a:t>
            </a:r>
          </a:p>
          <a:p>
            <a:endParaRPr lang="en-IE" altLang="en-US" sz="2400" dirty="0"/>
          </a:p>
          <a:p>
            <a:endParaRPr lang="en-IE" altLang="en-US" sz="2400" dirty="0"/>
          </a:p>
          <a:p>
            <a:pPr marL="0" indent="0">
              <a:buNone/>
            </a:pPr>
            <a:endParaRPr lang="en-IE" altLang="en-US" sz="2400" dirty="0"/>
          </a:p>
          <a:p>
            <a:pPr marL="85723" indent="0">
              <a:buNone/>
            </a:pPr>
            <a:endParaRPr lang="en-IE" altLang="en-US" sz="2400" dirty="0"/>
          </a:p>
          <a:p>
            <a:pPr marL="85723" indent="0">
              <a:buNone/>
            </a:pPr>
            <a:endParaRPr lang="en-IE" altLang="en-US" sz="2400" dirty="0"/>
          </a:p>
          <a:p>
            <a:pPr marL="85723" indent="0">
              <a:buNone/>
            </a:pPr>
            <a:endParaRPr lang="en-IE" altLang="en-US" sz="2400" dirty="0"/>
          </a:p>
          <a:p>
            <a:r>
              <a:rPr lang="en-IE" altLang="en-US" sz="2400" dirty="0"/>
              <a:t>Each time you click the </a:t>
            </a:r>
            <a:r>
              <a:rPr lang="en-IE" altLang="en-US" sz="2400" dirty="0">
                <a:solidFill>
                  <a:srgbClr val="FF0000"/>
                </a:solidFill>
              </a:rPr>
              <a:t>mouse</a:t>
            </a:r>
            <a:r>
              <a:rPr lang="en-IE" altLang="en-US" sz="2400" dirty="0"/>
              <a:t>, or </a:t>
            </a:r>
            <a:r>
              <a:rPr lang="en-IE" altLang="en-US" sz="2400" dirty="0">
                <a:solidFill>
                  <a:srgbClr val="FF0000"/>
                </a:solidFill>
              </a:rPr>
              <a:t>space bar </a:t>
            </a:r>
            <a:r>
              <a:rPr lang="en-IE" altLang="en-US" sz="2400" dirty="0"/>
              <a:t>or </a:t>
            </a:r>
            <a:r>
              <a:rPr lang="en-IE" altLang="en-US" sz="2400" dirty="0">
                <a:solidFill>
                  <a:srgbClr val="FF0000"/>
                </a:solidFill>
              </a:rPr>
              <a:t>arrow keys </a:t>
            </a:r>
            <a:r>
              <a:rPr lang="en-IE" altLang="en-US" sz="2400" dirty="0"/>
              <a:t>the next line or animation will appear. </a:t>
            </a:r>
          </a:p>
          <a:p>
            <a:r>
              <a:rPr lang="en-IE" altLang="en-US" sz="2400" dirty="0"/>
              <a:t>Try to answer before revealing the answer. </a:t>
            </a:r>
          </a:p>
          <a:p>
            <a:r>
              <a:rPr lang="en-IE" altLang="en-US" sz="2400" dirty="0"/>
              <a:t>You can go back using the arrow keys. </a:t>
            </a:r>
          </a:p>
          <a:p>
            <a:r>
              <a:rPr lang="en-IE" altLang="en-US" sz="2400" dirty="0"/>
              <a:t>Remember the assessor is looking for key words to show that you demonstrate that you know the answer, make sure that you use them. </a:t>
            </a:r>
          </a:p>
          <a:p>
            <a:pPr marL="85723" indent="0">
              <a:buNone/>
            </a:pPr>
            <a:endParaRPr lang="en-IE" altLang="en-US" sz="2400" dirty="0"/>
          </a:p>
          <a:p>
            <a:pPr eaLnBrk="1" hangingPunct="1"/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2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EEA9A3-08B4-4DCF-9FA9-4C24BC09D6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731"/>
          <a:stretch/>
        </p:blipFill>
        <p:spPr>
          <a:xfrm>
            <a:off x="1595584" y="2102130"/>
            <a:ext cx="5495632" cy="11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6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AF57B2E1-47E6-F05F-7BDC-86ECC8F97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107696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Q1 	The area of a square is 121m²			         Calculate the perimeter of the square</a:t>
            </a:r>
          </a:p>
          <a:p>
            <a:pPr eaLnBrk="1" hangingPunct="1"/>
            <a:r>
              <a:rPr lang="en-IE" altLang="en-US" sz="2400" dirty="0"/>
              <a:t>√121 = 11</a:t>
            </a:r>
          </a:p>
          <a:p>
            <a:pPr eaLnBrk="1" hangingPunct="1"/>
            <a:r>
              <a:rPr lang="en-IE" altLang="en-US" sz="2400" dirty="0"/>
              <a:t>Perm.  11 x 4 = 44m </a:t>
            </a:r>
          </a:p>
          <a:p>
            <a:pPr eaLnBrk="1" hangingPunct="1"/>
            <a:r>
              <a:rPr lang="en-IE" altLang="en-US" sz="2400" dirty="0"/>
              <a:t>Determine the length of the diagonal in the square </a:t>
            </a:r>
          </a:p>
          <a:p>
            <a:pPr eaLnBrk="1" hangingPunct="1"/>
            <a:r>
              <a:rPr lang="en-IE" altLang="en-US" sz="2400" dirty="0"/>
              <a:t>11²  +  11² = 242   √242 = 15.55m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400" dirty="0"/>
          </a:p>
          <a:p>
            <a:pPr eaLnBrk="1" hangingPunct="1"/>
            <a:r>
              <a:rPr lang="en-IE" altLang="en-US" sz="2400" dirty="0"/>
              <a:t>Q2 	The radius of a circle is 3.7m                                     Calculate the area of the circle</a:t>
            </a:r>
          </a:p>
          <a:p>
            <a:pPr eaLnBrk="1" hangingPunct="1"/>
            <a:r>
              <a:rPr lang="en-IE" altLang="en-US" sz="2400" dirty="0"/>
              <a:t>πr² =  π x 3.7 x 3.7 = 43.008m²</a:t>
            </a:r>
          </a:p>
          <a:p>
            <a:pPr eaLnBrk="1" hangingPunct="1"/>
            <a:r>
              <a:rPr lang="en-IE" altLang="en-US" sz="2400" dirty="0"/>
              <a:t> Calculate the length of the circumference</a:t>
            </a:r>
          </a:p>
          <a:p>
            <a:pPr eaLnBrk="1" hangingPunct="1"/>
            <a:r>
              <a:rPr lang="en-IE" altLang="en-US" sz="2400" dirty="0"/>
              <a:t>2πr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3.7 =  23.24m</a:t>
            </a:r>
          </a:p>
          <a:p>
            <a:pPr eaLnBrk="1" hangingPunct="1"/>
            <a:endParaRPr lang="en-IE" altLang="en-US" sz="3200" dirty="0"/>
          </a:p>
          <a:p>
            <a:pPr eaLnBrk="1" hangingPunct="1"/>
            <a:endParaRPr lang="en-IE" altLang="en-US" sz="3200" dirty="0"/>
          </a:p>
          <a:p>
            <a:pPr eaLnBrk="1" hangingPunct="1"/>
            <a:endParaRPr lang="en-IE" alt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A54979-DC9A-3D24-80A0-1DA5F93F8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16388" name="Slide Number Placeholder 2">
            <a:extLst>
              <a:ext uri="{FF2B5EF4-FFF2-40B4-BE49-F238E27FC236}">
                <a16:creationId xmlns:a16="http://schemas.microsoft.com/office/drawing/2014/main" id="{8E044427-121E-3174-3E80-9381FFE04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DF51314-7D49-4075-9A7B-FC39C85CD4A8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51947734-0649-4A2D-BBF6-7FD0C3235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107696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 3 	The area of a circle is 531mm². Determine the lengths of the radius and the circumference of the circle.</a:t>
            </a:r>
          </a:p>
          <a:p>
            <a:pPr eaLnBrk="1" hangingPunct="1"/>
            <a:r>
              <a:rPr lang="en-IE" altLang="en-US" sz="2400" dirty="0"/>
              <a:t>531  = πr²</a:t>
            </a:r>
          </a:p>
          <a:p>
            <a:pPr eaLnBrk="1" hangingPunct="1"/>
            <a:r>
              <a:rPr lang="en-IE" altLang="en-US" sz="2400" dirty="0"/>
              <a:t>531 ÷ π = 169.02</a:t>
            </a:r>
          </a:p>
          <a:p>
            <a:pPr eaLnBrk="1" hangingPunct="1"/>
            <a:r>
              <a:rPr lang="en-IE" altLang="en-US" sz="2400" dirty="0"/>
              <a:t>√169.02 = 13mm</a:t>
            </a:r>
          </a:p>
          <a:p>
            <a:pPr eaLnBrk="1" hangingPunct="1"/>
            <a:r>
              <a:rPr lang="en-IE" altLang="en-US" sz="2400" dirty="0"/>
              <a:t>Cir. 2πr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 13 =  81.68mm</a:t>
            </a:r>
          </a:p>
          <a:p>
            <a:pPr eaLnBrk="1" hangingPunct="1"/>
            <a:endParaRPr lang="en-IE" altLang="en-US" sz="2400" dirty="0"/>
          </a:p>
          <a:p>
            <a:pPr eaLnBrk="1" hangingPunct="1"/>
            <a:r>
              <a:rPr lang="en-IE" altLang="en-US" sz="2400" dirty="0"/>
              <a:t>Q 4 	The length of the circumference of a circle is 1.9m</a:t>
            </a:r>
          </a:p>
          <a:p>
            <a:pPr eaLnBrk="1" hangingPunct="1"/>
            <a:r>
              <a:rPr lang="en-IE" altLang="en-US" sz="2400" dirty="0"/>
              <a:t>Calculate the length of the diameter and the area of the circle.</a:t>
            </a:r>
          </a:p>
          <a:p>
            <a:pPr eaLnBrk="1" hangingPunct="1"/>
            <a:r>
              <a:rPr lang="en-IE" altLang="en-US" sz="2400" dirty="0"/>
              <a:t>1.9 = 2πr</a:t>
            </a:r>
          </a:p>
          <a:p>
            <a:pPr eaLnBrk="1" hangingPunct="1"/>
            <a:r>
              <a:rPr lang="en-IE" altLang="en-US" sz="2400" dirty="0"/>
              <a:t>1.9  ÷ 2 = 0.95 </a:t>
            </a:r>
          </a:p>
          <a:p>
            <a:pPr eaLnBrk="1" hangingPunct="1"/>
            <a:r>
              <a:rPr lang="en-IE" altLang="en-US" sz="2400" dirty="0"/>
              <a:t>0.95 ÷ π = 0.30m      x 2 = 0.60 = diameter</a:t>
            </a:r>
          </a:p>
          <a:p>
            <a:pPr eaLnBrk="1" hangingPunct="1"/>
            <a:r>
              <a:rPr lang="en-IE" altLang="en-US" sz="2400" dirty="0"/>
              <a:t>πr² = π x  0.30  x 0.30 = 0.28m²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918404-14C6-71A8-4991-F75F7CE6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17412" name="Slide Number Placeholder 2">
            <a:extLst>
              <a:ext uri="{FF2B5EF4-FFF2-40B4-BE49-F238E27FC236}">
                <a16:creationId xmlns:a16="http://schemas.microsoft.com/office/drawing/2014/main" id="{1DDB5C06-6267-1B7C-08E8-230E54B17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5AA2E8E-8391-422C-BF34-CC8257853C85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98" decel="100000" fill="hold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98" decel="100000" fill="hold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A7C37B2E-10D7-1B22-8224-B42785C3E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971550"/>
            <a:ext cx="8229600" cy="107696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 5 	The diameter of a circle is 975mm</a:t>
            </a:r>
          </a:p>
          <a:p>
            <a:pPr eaLnBrk="1" hangingPunct="1"/>
            <a:r>
              <a:rPr lang="en-IE" altLang="en-US" sz="2400" dirty="0"/>
              <a:t> Calculate the length of the circumference of  the circle</a:t>
            </a:r>
          </a:p>
          <a:p>
            <a:pPr eaLnBrk="1" hangingPunct="1"/>
            <a:r>
              <a:rPr lang="en-IE" altLang="en-US" sz="2400" dirty="0"/>
              <a:t>975 ÷ 2 487.5 </a:t>
            </a:r>
          </a:p>
          <a:p>
            <a:pPr eaLnBrk="1" hangingPunct="1"/>
            <a:r>
              <a:rPr lang="en-IE" altLang="en-US" sz="2400" dirty="0"/>
              <a:t>2</a:t>
            </a:r>
            <a:r>
              <a:rPr lang="el-GR" altLang="en-US" sz="2400" dirty="0"/>
              <a:t>π</a:t>
            </a:r>
            <a:r>
              <a:rPr lang="en-IE" altLang="en-US" sz="2400" dirty="0"/>
              <a:t>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487.5 = 3063mm</a:t>
            </a:r>
          </a:p>
          <a:p>
            <a:pPr eaLnBrk="1" hangingPunct="1"/>
            <a:r>
              <a:rPr lang="en-IE" altLang="en-US" sz="2400" dirty="0"/>
              <a:t>  		3.063m</a:t>
            </a:r>
          </a:p>
          <a:p>
            <a:pPr eaLnBrk="1" hangingPunct="1"/>
            <a:endParaRPr lang="en-IE" altLang="en-US" sz="2400" dirty="0"/>
          </a:p>
          <a:p>
            <a:pPr eaLnBrk="1" hangingPunct="1"/>
            <a:r>
              <a:rPr lang="en-IE" altLang="en-US" sz="2400" dirty="0"/>
              <a:t>Q 6 If the radius of a circle is 150mm</a:t>
            </a:r>
          </a:p>
          <a:p>
            <a:pPr eaLnBrk="1" hangingPunct="1"/>
            <a:r>
              <a:rPr lang="en-IE" altLang="en-US" sz="2400" dirty="0"/>
              <a:t>Calculate the area of the circle</a:t>
            </a:r>
          </a:p>
          <a:p>
            <a:pPr eaLnBrk="1" hangingPunct="1"/>
            <a:r>
              <a:rPr lang="en-IE" altLang="en-US" sz="2400" dirty="0"/>
              <a:t>πr² =  π x 0.15² = 0.070m²</a:t>
            </a:r>
          </a:p>
          <a:p>
            <a:pPr eaLnBrk="1" hangingPunct="1"/>
            <a:r>
              <a:rPr lang="en-IE" altLang="en-US" sz="2400" dirty="0"/>
              <a:t>Calculate the length of the circumference</a:t>
            </a:r>
          </a:p>
          <a:p>
            <a:pPr eaLnBrk="1" hangingPunct="1"/>
            <a:r>
              <a:rPr lang="en-IE" altLang="en-US" sz="2400" dirty="0"/>
              <a:t>2</a:t>
            </a:r>
            <a:r>
              <a:rPr lang="el-GR" altLang="en-US" sz="2400" dirty="0"/>
              <a:t>π</a:t>
            </a:r>
            <a:r>
              <a:rPr lang="en-IE" altLang="en-US" sz="2400" dirty="0"/>
              <a:t>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0.15 = 0.942m</a:t>
            </a:r>
          </a:p>
          <a:p>
            <a:pPr eaLnBrk="1" hangingPunct="1"/>
            <a:endParaRPr lang="en-IE" altLang="en-US" sz="3200" dirty="0"/>
          </a:p>
          <a:p>
            <a:pPr eaLnBrk="1" hangingPunct="1"/>
            <a:endParaRPr lang="en-IE" altLang="en-US" sz="3200" dirty="0"/>
          </a:p>
          <a:p>
            <a:pPr eaLnBrk="1" hangingPunct="1"/>
            <a:endParaRPr lang="en-IE" altLang="en-US" sz="3200" dirty="0"/>
          </a:p>
          <a:p>
            <a:pPr eaLnBrk="1" hangingPunct="1"/>
            <a:endParaRPr lang="en-IE" altLang="en-US" sz="3733" dirty="0"/>
          </a:p>
          <a:p>
            <a:pPr eaLnBrk="1" hangingPunct="1"/>
            <a:endParaRPr lang="en-IE" altLang="en-US" sz="3467" dirty="0"/>
          </a:p>
          <a:p>
            <a:pPr eaLnBrk="1" hangingPunct="1"/>
            <a:endParaRPr lang="en-IE" altLang="en-US" sz="3467" dirty="0"/>
          </a:p>
          <a:p>
            <a:pPr eaLnBrk="1" hangingPunct="1"/>
            <a:endParaRPr lang="en-IE" alt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823A8E8-E35F-C251-3564-00A96CE2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18436" name="Slide Number Placeholder 2">
            <a:extLst>
              <a:ext uri="{FF2B5EF4-FFF2-40B4-BE49-F238E27FC236}">
                <a16:creationId xmlns:a16="http://schemas.microsoft.com/office/drawing/2014/main" id="{7F89F8FC-EE88-3BB0-6779-FEDA0D35ED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16A9B5-B9CC-4809-95D1-D3970A647219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F4613ED-23A9-EE51-DE46-664D4B264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052512"/>
            <a:ext cx="8229600" cy="109728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 7	 If the area of a circle is 0.866m²</a:t>
            </a:r>
          </a:p>
          <a:p>
            <a:pPr eaLnBrk="1" hangingPunct="1"/>
            <a:r>
              <a:rPr lang="en-IE" altLang="en-US" sz="2400" dirty="0"/>
              <a:t>What is the radius of the circle</a:t>
            </a:r>
          </a:p>
          <a:p>
            <a:pPr eaLnBrk="1" hangingPunct="1"/>
            <a:r>
              <a:rPr lang="en-IE" altLang="en-US" sz="2400" dirty="0"/>
              <a:t>πr²  = 0.866 ÷ </a:t>
            </a:r>
            <a:r>
              <a:rPr lang="el-GR" altLang="en-US" sz="2400" dirty="0"/>
              <a:t>π</a:t>
            </a:r>
            <a:r>
              <a:rPr lang="en-IE" altLang="en-US" sz="2400" dirty="0"/>
              <a:t> = 0.275</a:t>
            </a:r>
          </a:p>
          <a:p>
            <a:pPr eaLnBrk="1" hangingPunct="1"/>
            <a:r>
              <a:rPr lang="en-IE" altLang="en-US" sz="2400" dirty="0"/>
              <a:t>√ 0.275 = 0.525 = r </a:t>
            </a:r>
          </a:p>
          <a:p>
            <a:pPr eaLnBrk="1" hangingPunct="1"/>
            <a:r>
              <a:rPr lang="en-IE" altLang="en-US" sz="2400" dirty="0"/>
              <a:t>Calculate the length of the circumference</a:t>
            </a:r>
          </a:p>
          <a:p>
            <a:pPr eaLnBrk="1" hangingPunct="1"/>
            <a:r>
              <a:rPr lang="en-IE" altLang="en-US" sz="2400" dirty="0"/>
              <a:t>2</a:t>
            </a:r>
            <a:r>
              <a:rPr lang="el-GR" altLang="en-US" sz="2400" dirty="0"/>
              <a:t>π</a:t>
            </a:r>
            <a:r>
              <a:rPr lang="en-IE" altLang="en-US" sz="2400" dirty="0"/>
              <a:t>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0.525 = 3.298m</a:t>
            </a:r>
          </a:p>
          <a:p>
            <a:pPr eaLnBrk="1" hangingPunct="1"/>
            <a:endParaRPr lang="en-IE" altLang="en-US" sz="2400" dirty="0"/>
          </a:p>
          <a:p>
            <a:pPr eaLnBrk="1" hangingPunct="1"/>
            <a:r>
              <a:rPr lang="en-IE" altLang="en-US" sz="2400" dirty="0"/>
              <a:t> Q 8 If the circumference of a circle is 2.3m in length</a:t>
            </a:r>
          </a:p>
          <a:p>
            <a:pPr eaLnBrk="1" hangingPunct="1"/>
            <a:r>
              <a:rPr lang="en-IE" altLang="en-US" sz="2400" dirty="0"/>
              <a:t>Determine the length of the radius</a:t>
            </a:r>
          </a:p>
          <a:p>
            <a:pPr eaLnBrk="1" hangingPunct="1"/>
            <a:r>
              <a:rPr lang="en-IE" altLang="en-US" sz="2400" dirty="0"/>
              <a:t>2</a:t>
            </a:r>
            <a:r>
              <a:rPr lang="el-GR" altLang="en-US" sz="2400" dirty="0"/>
              <a:t>π</a:t>
            </a:r>
            <a:r>
              <a:rPr lang="en-IE" altLang="en-US" sz="2400" dirty="0"/>
              <a:t>r = 2.3 ÷ 2 = 1.15 ÷ </a:t>
            </a:r>
            <a:r>
              <a:rPr lang="el-GR" altLang="en-US" sz="2400" dirty="0"/>
              <a:t>π</a:t>
            </a:r>
            <a:r>
              <a:rPr lang="en-IE" altLang="en-US" sz="2400" dirty="0"/>
              <a:t>  = 0.366m = r</a:t>
            </a:r>
          </a:p>
          <a:p>
            <a:pPr eaLnBrk="1" hangingPunct="1"/>
            <a:r>
              <a:rPr lang="en-IE" altLang="en-US" sz="2400" dirty="0"/>
              <a:t>Determine the area of the circle </a:t>
            </a:r>
          </a:p>
          <a:p>
            <a:pPr eaLnBrk="1" hangingPunct="1"/>
            <a:r>
              <a:rPr lang="en-IE" altLang="en-US" sz="2400" dirty="0"/>
              <a:t> πr² = π x  0.366²  = 0.42m²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400" dirty="0"/>
          </a:p>
          <a:p>
            <a:pPr eaLnBrk="1" hangingPunct="1"/>
            <a:endParaRPr lang="en-IE" altLang="en-US" sz="32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2AF5D5B-B9ED-F17C-84BF-8F7E167FC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19460" name="Slide Number Placeholder 2">
            <a:extLst>
              <a:ext uri="{FF2B5EF4-FFF2-40B4-BE49-F238E27FC236}">
                <a16:creationId xmlns:a16="http://schemas.microsoft.com/office/drawing/2014/main" id="{7862E592-414A-FBF0-7ED6-35172CCD35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016B3A-A02D-4242-A114-E53658C3899B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6B7587A-A5CB-2F35-D108-54C6FC67F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1C599028-1B57-3980-57B7-9F8B8F8E4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065512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Q 9  The diameter of a circle is 8.25m</a:t>
            </a:r>
          </a:p>
          <a:p>
            <a:pPr eaLnBrk="1" hangingPunct="1"/>
            <a:r>
              <a:rPr lang="en-IE" altLang="en-US" sz="2400" dirty="0"/>
              <a:t>Calculate the length of the circumference of the circle</a:t>
            </a:r>
          </a:p>
          <a:p>
            <a:pPr eaLnBrk="1" hangingPunct="1"/>
            <a:r>
              <a:rPr lang="en-IE" altLang="en-US" sz="2400" dirty="0"/>
              <a:t>8.25  ÷ 2  = 4.125m </a:t>
            </a:r>
          </a:p>
          <a:p>
            <a:pPr eaLnBrk="1" hangingPunct="1"/>
            <a:r>
              <a:rPr lang="en-IE" altLang="en-US" sz="2400" dirty="0"/>
              <a:t>2</a:t>
            </a:r>
            <a:r>
              <a:rPr lang="el-GR" altLang="en-US" sz="2400" dirty="0"/>
              <a:t>π</a:t>
            </a:r>
            <a:r>
              <a:rPr lang="en-IE" altLang="en-US" sz="2400" dirty="0"/>
              <a:t>r = 2 x </a:t>
            </a:r>
            <a:r>
              <a:rPr lang="el-GR" altLang="en-US" sz="2400" dirty="0"/>
              <a:t>π</a:t>
            </a:r>
            <a:r>
              <a:rPr lang="en-IE" altLang="en-US" sz="2400" dirty="0"/>
              <a:t> x 4.125 = 25.918mm</a:t>
            </a:r>
          </a:p>
          <a:p>
            <a:pPr eaLnBrk="1" hangingPunct="1"/>
            <a:endParaRPr lang="en-IE" altLang="en-US" sz="32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E6E47F-03D1-907B-D853-395E6B4C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19460" name="Slide Number Placeholder 2">
            <a:extLst>
              <a:ext uri="{FF2B5EF4-FFF2-40B4-BE49-F238E27FC236}">
                <a16:creationId xmlns:a16="http://schemas.microsoft.com/office/drawing/2014/main" id="{CEE8DA8E-8658-5AEC-3FCA-19EED2F03E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016B3A-A02D-4242-A114-E53658C3899B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20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F0F23745-1AEB-038B-C44F-269BB6FEF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26F4127-F272-968E-8996-4AE971EEA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148" y="972737"/>
            <a:ext cx="8229600" cy="10566400"/>
          </a:xfrm>
        </p:spPr>
        <p:txBody>
          <a:bodyPr/>
          <a:lstStyle/>
          <a:p>
            <a:pPr eaLnBrk="1" hangingPunct="1">
              <a:defRPr/>
            </a:pPr>
            <a:r>
              <a:rPr lang="en-IE" altLang="en-US" sz="2400" dirty="0"/>
              <a:t>Q10 Calculate the length of the hypotenuse in each of the triangles below:</a:t>
            </a:r>
          </a:p>
          <a:p>
            <a:pPr eaLnBrk="1" hangingPunct="1"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r>
              <a:rPr lang="en-IE" altLang="en-US" sz="2400" dirty="0"/>
              <a:t>(A) 					(B)</a:t>
            </a:r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r>
              <a:rPr lang="en-IE" altLang="en-US" sz="2400" dirty="0"/>
              <a:t>Ans.</a:t>
            </a:r>
          </a:p>
          <a:p>
            <a:pPr eaLnBrk="1" hangingPunct="1">
              <a:defRPr/>
            </a:pPr>
            <a:r>
              <a:rPr lang="en-IE" altLang="en-US" sz="2400" dirty="0"/>
              <a:t>2.6² + 5.2² = Hyp²  </a:t>
            </a:r>
          </a:p>
          <a:p>
            <a:pPr eaLnBrk="1" hangingPunct="1">
              <a:defRPr/>
            </a:pPr>
            <a:r>
              <a:rPr lang="en-IE" altLang="en-US" sz="2400" dirty="0"/>
              <a:t>6.76 + 27.04 = 33.8       </a:t>
            </a:r>
          </a:p>
          <a:p>
            <a:pPr eaLnBrk="1" hangingPunct="1">
              <a:defRPr/>
            </a:pPr>
            <a:r>
              <a:rPr lang="en-IE" altLang="en-US" sz="2400" dirty="0"/>
              <a:t>√ 33.8 = 5.813 = </a:t>
            </a:r>
            <a:r>
              <a:rPr lang="en-IE" altLang="en-US" sz="2400" dirty="0" err="1"/>
              <a:t>Hyp</a:t>
            </a:r>
            <a:endParaRPr lang="en-IE" altLang="en-US" sz="2400" dirty="0"/>
          </a:p>
          <a:p>
            <a:pPr eaLnBrk="1" hangingPunct="1">
              <a:defRPr/>
            </a:pPr>
            <a:endParaRPr lang="en-IE" altLang="en-US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603E99E4-FD48-8363-5A21-4857F7E0AED4}"/>
              </a:ext>
            </a:extLst>
          </p:cNvPr>
          <p:cNvSpPr/>
          <p:nvPr/>
        </p:nvSpPr>
        <p:spPr>
          <a:xfrm flipH="1">
            <a:off x="832062" y="2170030"/>
            <a:ext cx="2997200" cy="1500717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0485" name="TextBox 5">
            <a:extLst>
              <a:ext uri="{FF2B5EF4-FFF2-40B4-BE49-F238E27FC236}">
                <a16:creationId xmlns:a16="http://schemas.microsoft.com/office/drawing/2014/main" id="{CA2DE075-86FC-E155-82B7-A46E143EF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4473" y="2591194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2.6m</a:t>
            </a:r>
          </a:p>
        </p:txBody>
      </p:sp>
      <p:sp>
        <p:nvSpPr>
          <p:cNvPr id="20486" name="TextBox 6">
            <a:extLst>
              <a:ext uri="{FF2B5EF4-FFF2-40B4-BE49-F238E27FC236}">
                <a16:creationId xmlns:a16="http://schemas.microsoft.com/office/drawing/2014/main" id="{856312B3-D5DE-6D1A-9779-CBF1E6FA7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728" y="367760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5.2m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75F12A77-00C1-4BB7-CB7D-7B17C2278DE7}"/>
              </a:ext>
            </a:extLst>
          </p:cNvPr>
          <p:cNvSpPr/>
          <p:nvPr/>
        </p:nvSpPr>
        <p:spPr>
          <a:xfrm flipH="1">
            <a:off x="4328993" y="4387109"/>
            <a:ext cx="2997200" cy="1500717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19466" name="TextBox 6">
            <a:extLst>
              <a:ext uri="{FF2B5EF4-FFF2-40B4-BE49-F238E27FC236}">
                <a16:creationId xmlns:a16="http://schemas.microsoft.com/office/drawing/2014/main" id="{3DADC334-123D-C195-0256-D3A9A53D3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6147" y="588782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5.2m</a:t>
            </a:r>
          </a:p>
        </p:txBody>
      </p:sp>
      <p:sp>
        <p:nvSpPr>
          <p:cNvPr id="19467" name="TextBox 5">
            <a:extLst>
              <a:ext uri="{FF2B5EF4-FFF2-40B4-BE49-F238E27FC236}">
                <a16:creationId xmlns:a16="http://schemas.microsoft.com/office/drawing/2014/main" id="{8BFC257F-A8CF-1F20-B1EC-1125C4BD0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319" y="4982415"/>
            <a:ext cx="8805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2.6m</a:t>
            </a:r>
          </a:p>
        </p:txBody>
      </p:sp>
      <p:sp>
        <p:nvSpPr>
          <p:cNvPr id="19471" name="TextBox 6">
            <a:extLst>
              <a:ext uri="{FF2B5EF4-FFF2-40B4-BE49-F238E27FC236}">
                <a16:creationId xmlns:a16="http://schemas.microsoft.com/office/drawing/2014/main" id="{7B3BBA95-23A2-A0B5-E84D-EC738B449783}"/>
              </a:ext>
            </a:extLst>
          </p:cNvPr>
          <p:cNvSpPr txBox="1">
            <a:spLocks noChangeArrowheads="1"/>
          </p:cNvSpPr>
          <p:nvPr/>
        </p:nvSpPr>
        <p:spPr bwMode="auto">
          <a:xfrm rot="-1607655">
            <a:off x="5221730" y="4596007"/>
            <a:ext cx="11288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5.813m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8D6F1D1-9D8C-DBEE-96CB-6B56F798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20498" name="Slide Number Placeholder 2">
            <a:extLst>
              <a:ext uri="{FF2B5EF4-FFF2-40B4-BE49-F238E27FC236}">
                <a16:creationId xmlns:a16="http://schemas.microsoft.com/office/drawing/2014/main" id="{3F713CBA-388E-4E4A-B8E8-701DA3493B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641EE0C-D8F8-4A59-9D0E-D432C0B26D55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12B4DF81-D455-7D7C-F7A0-B25F275F6F63}"/>
              </a:ext>
            </a:extLst>
          </p:cNvPr>
          <p:cNvSpPr/>
          <p:nvPr/>
        </p:nvSpPr>
        <p:spPr>
          <a:xfrm rot="16200000" flipV="1">
            <a:off x="5976458" y="2351801"/>
            <a:ext cx="1657350" cy="1108075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25186565-9882-CC7E-97AB-BDBA17F51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302" y="382018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2.5m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129AFC86-8D50-6B2E-4269-AEA8EB767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393" y="2859364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3.8m</a:t>
            </a:r>
          </a:p>
        </p:txBody>
      </p:sp>
    </p:spTree>
    <p:extLst>
      <p:ext uri="{BB962C8B-B14F-4D97-AF65-F5344CB8AC3E}">
        <p14:creationId xmlns:p14="http://schemas.microsoft.com/office/powerpoint/2010/main" val="387330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  <p:bldP spid="13" grpId="0" animBg="1"/>
      <p:bldP spid="19466" grpId="0"/>
      <p:bldP spid="19467" grpId="0"/>
      <p:bldP spid="194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F54F1C9-3524-8640-0AD2-B66FB744D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44449FA5-74D3-B3DA-5067-D245B4BDC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148" y="972737"/>
            <a:ext cx="8229600" cy="10566400"/>
          </a:xfrm>
        </p:spPr>
        <p:txBody>
          <a:bodyPr/>
          <a:lstStyle/>
          <a:p>
            <a:pPr eaLnBrk="1" hangingPunct="1">
              <a:defRPr/>
            </a:pPr>
            <a:r>
              <a:rPr lang="en-IE" altLang="en-US" sz="2400" dirty="0"/>
              <a:t>Q10 Calculate the length of the hypotenuse in each of the triangles below:</a:t>
            </a:r>
          </a:p>
          <a:p>
            <a:pPr eaLnBrk="1" hangingPunct="1"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r>
              <a:rPr lang="en-IE" altLang="en-US" sz="2400" dirty="0"/>
              <a:t>(A) 					(B)</a:t>
            </a:r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marL="0" indent="0" eaLnBrk="1" hangingPunct="1">
              <a:buNone/>
              <a:defRPr/>
            </a:pPr>
            <a:endParaRPr lang="en-IE" altLang="en-US" sz="2400" dirty="0"/>
          </a:p>
          <a:p>
            <a:pPr eaLnBrk="1" hangingPunct="1">
              <a:defRPr/>
            </a:pPr>
            <a:r>
              <a:rPr lang="en-IE" altLang="en-US" sz="2400" dirty="0"/>
              <a:t>Ans.</a:t>
            </a:r>
          </a:p>
          <a:p>
            <a:pPr eaLnBrk="1" hangingPunct="1">
              <a:defRPr/>
            </a:pPr>
            <a:r>
              <a:rPr lang="en-IE" altLang="en-US" sz="2400" dirty="0"/>
              <a:t>2.5² + 3.8² = Hyp²  </a:t>
            </a:r>
          </a:p>
          <a:p>
            <a:pPr eaLnBrk="1" hangingPunct="1">
              <a:defRPr/>
            </a:pPr>
            <a:r>
              <a:rPr lang="en-IE" altLang="en-US" sz="2400" dirty="0"/>
              <a:t>6.25 + 14.44  = 20.69     </a:t>
            </a:r>
          </a:p>
          <a:p>
            <a:pPr eaLnBrk="1" hangingPunct="1">
              <a:defRPr/>
            </a:pPr>
            <a:r>
              <a:rPr lang="en-IE" altLang="en-US" sz="2400" dirty="0"/>
              <a:t> √ 20.69 = 4.548 = </a:t>
            </a:r>
            <a:r>
              <a:rPr lang="en-IE" altLang="en-US" sz="2400" dirty="0" err="1"/>
              <a:t>Hyp</a:t>
            </a:r>
            <a:endParaRPr lang="en-IE" altLang="en-US" sz="2400" dirty="0"/>
          </a:p>
          <a:p>
            <a:pPr eaLnBrk="1" hangingPunct="1">
              <a:defRPr/>
            </a:pPr>
            <a:endParaRPr lang="en-IE" altLang="en-US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F4A9E54E-929F-FE4B-AFFD-836177BDA0A9}"/>
              </a:ext>
            </a:extLst>
          </p:cNvPr>
          <p:cNvSpPr/>
          <p:nvPr/>
        </p:nvSpPr>
        <p:spPr>
          <a:xfrm flipH="1">
            <a:off x="832062" y="2170030"/>
            <a:ext cx="2997200" cy="1500717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0485" name="TextBox 5">
            <a:extLst>
              <a:ext uri="{FF2B5EF4-FFF2-40B4-BE49-F238E27FC236}">
                <a16:creationId xmlns:a16="http://schemas.microsoft.com/office/drawing/2014/main" id="{D65FC79C-0319-CE3B-AFBA-2223884FF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4473" y="2591194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2.6m</a:t>
            </a:r>
          </a:p>
        </p:txBody>
      </p:sp>
      <p:sp>
        <p:nvSpPr>
          <p:cNvPr id="20486" name="TextBox 6">
            <a:extLst>
              <a:ext uri="{FF2B5EF4-FFF2-40B4-BE49-F238E27FC236}">
                <a16:creationId xmlns:a16="http://schemas.microsoft.com/office/drawing/2014/main" id="{57493734-F917-EAA2-CCD5-39CA2D0E0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728" y="367760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5.2m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E822F84-5663-7477-734A-956F57D28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20498" name="Slide Number Placeholder 2">
            <a:extLst>
              <a:ext uri="{FF2B5EF4-FFF2-40B4-BE49-F238E27FC236}">
                <a16:creationId xmlns:a16="http://schemas.microsoft.com/office/drawing/2014/main" id="{2D219D93-5B2F-340C-48E4-7678BD0320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641EE0C-D8F8-4A59-9D0E-D432C0B26D55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5C99357E-43C6-4F64-409B-AB7455D33200}"/>
              </a:ext>
            </a:extLst>
          </p:cNvPr>
          <p:cNvSpPr/>
          <p:nvPr/>
        </p:nvSpPr>
        <p:spPr>
          <a:xfrm rot="16200000" flipV="1">
            <a:off x="5976458" y="2351801"/>
            <a:ext cx="1657350" cy="1108075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0E7446CD-3C6D-FA29-5B36-11A2DCA72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302" y="382018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2.5m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94838CA-CA56-3E32-5C70-311F3CADA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393" y="2859364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3.8m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916E4752-5FAC-4FA6-96CC-800E97300E2B}"/>
              </a:ext>
            </a:extLst>
          </p:cNvPr>
          <p:cNvSpPr txBox="1">
            <a:spLocks noChangeArrowheads="1"/>
          </p:cNvSpPr>
          <p:nvPr/>
        </p:nvSpPr>
        <p:spPr bwMode="auto">
          <a:xfrm rot="3468855">
            <a:off x="6458891" y="4984944"/>
            <a:ext cx="11288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4.548m</a:t>
            </a: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A63BD08E-D7DD-374A-BAC9-57917B034A5C}"/>
              </a:ext>
            </a:extLst>
          </p:cNvPr>
          <p:cNvSpPr/>
          <p:nvPr/>
        </p:nvSpPr>
        <p:spPr>
          <a:xfrm rot="16200000" flipV="1">
            <a:off x="5999566" y="4791352"/>
            <a:ext cx="1657350" cy="1108075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A93298-721B-5A74-FF25-FFF444B5A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242" y="5215776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3.8m</a:t>
            </a: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1AAD0D29-FA5B-10DE-3F5B-007236C07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206" y="6204188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dirty="0"/>
              <a:t>2.5m</a:t>
            </a:r>
          </a:p>
        </p:txBody>
      </p:sp>
    </p:spTree>
    <p:extLst>
      <p:ext uri="{BB962C8B-B14F-4D97-AF65-F5344CB8AC3E}">
        <p14:creationId xmlns:p14="http://schemas.microsoft.com/office/powerpoint/2010/main" val="358249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609</TotalTime>
  <Words>774</Words>
  <Application>Microsoft Office PowerPoint</Application>
  <PresentationFormat>On-screen Show 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 2</vt:lpstr>
      <vt:lpstr>Flow</vt:lpstr>
      <vt:lpstr>Wood Manufacturing &amp; Finishing Area &amp; Perimeter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77</cp:revision>
  <cp:lastPrinted>2020-09-29T10:33:36Z</cp:lastPrinted>
  <dcterms:created xsi:type="dcterms:W3CDTF">2007-01-25T21:43:12Z</dcterms:created>
  <dcterms:modified xsi:type="dcterms:W3CDTF">2025-03-28T10:39:41Z</dcterms:modified>
  <cp:contentStatus/>
</cp:coreProperties>
</file>