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7"/>
  </p:notesMasterIdLst>
  <p:handoutMasterIdLst>
    <p:handoutMasterId r:id="rId8"/>
  </p:handoutMasterIdLst>
  <p:sldIdLst>
    <p:sldId id="256" r:id="rId2"/>
    <p:sldId id="295" r:id="rId3"/>
    <p:sldId id="293" r:id="rId4"/>
    <p:sldId id="296" r:id="rId5"/>
    <p:sldId id="297" r:id="rId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5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6" y="5359402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5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49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844824"/>
            <a:ext cx="7851648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Depreciation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652" y="3854451"/>
            <a:ext cx="7854696" cy="1752600"/>
          </a:xfrm>
        </p:spPr>
        <p:txBody>
          <a:bodyPr/>
          <a:lstStyle/>
          <a:p>
            <a:pPr marR="0" eaLnBrk="1" hangingPunct="1"/>
            <a:r>
              <a:rPr lang="en-GB"/>
              <a:t>Phase 4</a:t>
            </a:r>
            <a:endParaRPr lang="en-GB" dirty="0"/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When you purchase a machine or vehicle it loses its value over time this is called depreciation.</a:t>
            </a:r>
          </a:p>
          <a:p>
            <a:r>
              <a:rPr lang="en-IE" sz="2400" dirty="0">
                <a:solidFill>
                  <a:srgbClr val="0070C0"/>
                </a:solidFill>
              </a:rPr>
              <a:t>The amount it loses can be at a rate of % per annum. </a:t>
            </a:r>
          </a:p>
          <a:p>
            <a:r>
              <a:rPr lang="en-IE" sz="2400" dirty="0"/>
              <a:t>Depreciation can be calculated at the end of each year.</a:t>
            </a:r>
          </a:p>
          <a:p>
            <a:endParaRPr lang="en-IE" sz="2400" dirty="0"/>
          </a:p>
          <a:p>
            <a:r>
              <a:rPr lang="en-IE" sz="2400" dirty="0"/>
              <a:t>Example </a:t>
            </a:r>
          </a:p>
          <a:p>
            <a:r>
              <a:rPr lang="en-IE" sz="2400" dirty="0"/>
              <a:t>A machine costing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€20,000 </a:t>
            </a:r>
            <a:r>
              <a:rPr lang="en-GB" sz="2400" dirty="0"/>
              <a:t>depreciates at a rate of 20% per annum. Calculate its value at the end of 2 years.</a:t>
            </a:r>
          </a:p>
          <a:p>
            <a:endParaRPr lang="en-GB" sz="2400" dirty="0"/>
          </a:p>
          <a:p>
            <a:r>
              <a:rPr lang="en-GB" sz="2400" dirty="0"/>
              <a:t>€20,000 – 20% (4,000) = 16,000 Year 1</a:t>
            </a:r>
          </a:p>
          <a:p>
            <a:r>
              <a:rPr lang="en-GB" sz="2400" dirty="0"/>
              <a:t>€16,000 – 20% (3,200) = 12,800 Year 2</a:t>
            </a:r>
          </a:p>
          <a:p>
            <a:endParaRPr lang="en-IE" sz="2400" dirty="0"/>
          </a:p>
          <a:p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Depreciation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Q. 1	</a:t>
            </a:r>
            <a:r>
              <a:rPr lang="en-GB" sz="2400" dirty="0"/>
              <a:t>A machine costing €24,000 depreciates at a rate of 20% per annum. Calculate its value at the end of 5 years.</a:t>
            </a:r>
            <a:r>
              <a:rPr lang="en-IE" sz="1800" dirty="0"/>
              <a:t>	</a:t>
            </a:r>
            <a:r>
              <a:rPr lang="en-IE" sz="2000" dirty="0"/>
              <a:t>	Machine Value 	        24000</a:t>
            </a:r>
          </a:p>
          <a:p>
            <a:pPr>
              <a:buNone/>
            </a:pPr>
            <a:r>
              <a:rPr lang="en-IE" sz="2000" dirty="0"/>
              <a:t>	 	Less  20% 	         </a:t>
            </a:r>
            <a:r>
              <a:rPr lang="en-IE" sz="2000" u="sng" dirty="0"/>
              <a:t> 4800</a:t>
            </a:r>
          </a:p>
          <a:p>
            <a:pPr>
              <a:buNone/>
            </a:pPr>
            <a:r>
              <a:rPr lang="en-IE" sz="2000" dirty="0"/>
              <a:t>				        19,200 yr 1</a:t>
            </a:r>
          </a:p>
          <a:p>
            <a:pPr>
              <a:buNone/>
            </a:pPr>
            <a:r>
              <a:rPr lang="en-IE" sz="2000" dirty="0"/>
              <a:t>                Less  20% 	         </a:t>
            </a:r>
            <a:r>
              <a:rPr lang="en-IE" sz="2000" u="sng" dirty="0"/>
              <a:t> 3840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15360 yr 2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3072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12,288 </a:t>
            </a:r>
            <a:r>
              <a:rPr lang="en-IE" sz="2000" dirty="0" err="1"/>
              <a:t>yr</a:t>
            </a:r>
            <a:r>
              <a:rPr lang="en-IE" sz="2000" dirty="0"/>
              <a:t> 3</a:t>
            </a:r>
          </a:p>
          <a:p>
            <a:pPr>
              <a:buNone/>
            </a:pPr>
            <a:r>
              <a:rPr lang="en-IE" sz="2000" dirty="0"/>
              <a:t>		Less  20% 	         </a:t>
            </a:r>
            <a:r>
              <a:rPr lang="en-IE" sz="2000" u="sng" dirty="0"/>
              <a:t> 2,457.6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9,830.40 </a:t>
            </a:r>
            <a:r>
              <a:rPr lang="en-IE" sz="2000" dirty="0" err="1"/>
              <a:t>yr</a:t>
            </a:r>
            <a:r>
              <a:rPr lang="en-IE" sz="2000" dirty="0"/>
              <a:t> 4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1966.08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7,864.32 yr5          </a:t>
            </a:r>
          </a:p>
          <a:p>
            <a:pPr>
              <a:buNone/>
            </a:pPr>
            <a:r>
              <a:rPr lang="en-IE" sz="2000" dirty="0"/>
              <a:t>€7,864.32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Q. 2	</a:t>
            </a:r>
            <a:r>
              <a:rPr lang="en-GB" sz="2400" dirty="0"/>
              <a:t>A machine costing €38,000 depreciates at a rate of 20% per annum for the first </a:t>
            </a:r>
            <a:r>
              <a:rPr lang="en-GB" sz="2400"/>
              <a:t>3 years, and </a:t>
            </a:r>
            <a:r>
              <a:rPr lang="en-GB" sz="2400" dirty="0"/>
              <a:t>10% in the following years. Calculate its value at the end of 5 years.</a:t>
            </a:r>
            <a:r>
              <a:rPr lang="en-IE" sz="1800" dirty="0"/>
              <a:t>	</a:t>
            </a:r>
            <a:r>
              <a:rPr lang="en-IE" sz="2000" dirty="0"/>
              <a:t>				Machine Value 	        38,000</a:t>
            </a:r>
          </a:p>
          <a:p>
            <a:pPr>
              <a:buNone/>
            </a:pPr>
            <a:r>
              <a:rPr lang="en-IE" sz="2000" dirty="0"/>
              <a:t>	 	Less  20% 	         </a:t>
            </a:r>
            <a:r>
              <a:rPr lang="en-IE" sz="2000" u="sng" dirty="0"/>
              <a:t>  7,600</a:t>
            </a:r>
          </a:p>
          <a:p>
            <a:pPr>
              <a:buNone/>
            </a:pPr>
            <a:r>
              <a:rPr lang="en-IE" sz="2000" dirty="0"/>
              <a:t>				        30,400 yr 1</a:t>
            </a:r>
          </a:p>
          <a:p>
            <a:pPr>
              <a:buNone/>
            </a:pPr>
            <a:r>
              <a:rPr lang="en-IE" sz="2000" dirty="0"/>
              <a:t>                Less  20% 	         </a:t>
            </a:r>
            <a:r>
              <a:rPr lang="en-IE" sz="2000" u="sng" dirty="0"/>
              <a:t> 6,080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24,320 yr 2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4,864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19,456 </a:t>
            </a:r>
            <a:r>
              <a:rPr lang="en-IE" sz="2000" dirty="0" err="1"/>
              <a:t>yr</a:t>
            </a:r>
            <a:r>
              <a:rPr lang="en-IE" sz="2000" dirty="0"/>
              <a:t> 3</a:t>
            </a:r>
          </a:p>
          <a:p>
            <a:pPr>
              <a:buNone/>
            </a:pPr>
            <a:r>
              <a:rPr lang="en-IE" sz="2000" dirty="0"/>
              <a:t>		Less  10% 	         </a:t>
            </a:r>
            <a:r>
              <a:rPr lang="en-IE" sz="2000" u="sng" dirty="0"/>
              <a:t> 1,945.60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17,510.40 </a:t>
            </a:r>
            <a:r>
              <a:rPr lang="en-IE" sz="2000" dirty="0" err="1"/>
              <a:t>yr</a:t>
            </a:r>
            <a:r>
              <a:rPr lang="en-IE" sz="2000" dirty="0"/>
              <a:t> 4</a:t>
            </a:r>
          </a:p>
          <a:p>
            <a:pPr>
              <a:buNone/>
            </a:pPr>
            <a:r>
              <a:rPr lang="en-IE" sz="2000" dirty="0"/>
              <a:t>                Less  10%	          </a:t>
            </a:r>
            <a:r>
              <a:rPr lang="en-IE" sz="2000" u="sng" dirty="0"/>
              <a:t>1,751.04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15,759.36 yr5          </a:t>
            </a:r>
          </a:p>
          <a:p>
            <a:pPr>
              <a:buNone/>
            </a:pPr>
            <a:r>
              <a:rPr lang="en-IE" sz="2000" dirty="0"/>
              <a:t>€ 15,759.36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158792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4536504"/>
          </a:xfrm>
        </p:spPr>
        <p:txBody>
          <a:bodyPr/>
          <a:lstStyle/>
          <a:p>
            <a:pPr lvl="0"/>
            <a:r>
              <a:rPr lang="en-IE" sz="2000" dirty="0"/>
              <a:t>Q. 3	</a:t>
            </a:r>
            <a:r>
              <a:rPr lang="en-GB" sz="2400" dirty="0"/>
              <a:t>A machine worth €27,500 depreciates at of 20% per annum. Calculate its value at the end of 4 years.</a:t>
            </a:r>
            <a:r>
              <a:rPr lang="en-IE" sz="1800" dirty="0"/>
              <a:t>	</a:t>
            </a:r>
            <a:r>
              <a:rPr lang="en-IE" sz="2000" dirty="0"/>
              <a:t>			</a:t>
            </a:r>
            <a:endParaRPr lang="en-GB" sz="2400" dirty="0">
              <a:solidFill>
                <a:prstClr val="black"/>
              </a:solidFill>
            </a:endParaRP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€27,500 – 20% (5,500) = 22,000 Year 1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€22,000 – 20% (4,400) = 17,600 Year 2</a:t>
            </a:r>
          </a:p>
          <a:p>
            <a:r>
              <a:rPr lang="en-GB" sz="2400" dirty="0">
                <a:solidFill>
                  <a:prstClr val="black"/>
                </a:solidFill>
              </a:rPr>
              <a:t>€17,600 – 20% (3,520) = 14,080 Year 3</a:t>
            </a:r>
          </a:p>
          <a:p>
            <a:r>
              <a:rPr lang="en-GB" sz="2400" dirty="0">
                <a:solidFill>
                  <a:prstClr val="black"/>
                </a:solidFill>
              </a:rPr>
              <a:t>€14,080 – 20% (2,816) = 11,264 Year 4</a:t>
            </a:r>
          </a:p>
          <a:p>
            <a:pPr lvl="0"/>
            <a:endParaRPr lang="en-GB" sz="2400" dirty="0">
              <a:solidFill>
                <a:prstClr val="black"/>
              </a:solidFill>
            </a:endParaRPr>
          </a:p>
          <a:p>
            <a:pPr>
              <a:buNone/>
            </a:pPr>
            <a:r>
              <a:rPr lang="en-IE" sz="2000" dirty="0"/>
              <a:t>€ </a:t>
            </a:r>
            <a:r>
              <a:rPr lang="en-GB" sz="2400" dirty="0">
                <a:solidFill>
                  <a:prstClr val="black"/>
                </a:solidFill>
              </a:rPr>
              <a:t>11,264</a:t>
            </a:r>
            <a:r>
              <a:rPr lang="en-IE" sz="2000" dirty="0"/>
              <a:t>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303442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457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Wingdings 2</vt:lpstr>
      <vt:lpstr>Flow</vt:lpstr>
      <vt:lpstr>Wood Manufacturing &amp; Finishing Depreciation </vt:lpstr>
      <vt:lpstr>Depreciation </vt:lpstr>
      <vt:lpstr>PowerPoint Presentation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120</cp:revision>
  <cp:lastPrinted>2020-09-29T10:33:36Z</cp:lastPrinted>
  <dcterms:created xsi:type="dcterms:W3CDTF">2007-01-25T21:43:12Z</dcterms:created>
  <dcterms:modified xsi:type="dcterms:W3CDTF">2025-03-31T11:11:00Z</dcterms:modified>
  <cp:contentStatus/>
</cp:coreProperties>
</file>