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0"/>
  </p:notesMasterIdLst>
  <p:sldIdLst>
    <p:sldId id="256" r:id="rId2"/>
    <p:sldId id="270" r:id="rId3"/>
    <p:sldId id="258" r:id="rId4"/>
    <p:sldId id="264" r:id="rId5"/>
    <p:sldId id="265" r:id="rId6"/>
    <p:sldId id="266" r:id="rId7"/>
    <p:sldId id="267" r:id="rId8"/>
    <p:sldId id="269"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6" autoAdjust="0"/>
    <p:restoredTop sz="94660"/>
  </p:normalViewPr>
  <p:slideViewPr>
    <p:cSldViewPr snapToGrid="0">
      <p:cViewPr varScale="1">
        <p:scale>
          <a:sx n="62" d="100"/>
          <a:sy n="62" d="100"/>
        </p:scale>
        <p:origin x="66" y="75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5E9D5A-00C7-403F-82B5-B1F8C6BA586D}" type="datetimeFigureOut">
              <a:rPr lang="en-IE" smtClean="0"/>
              <a:t>04/04/2025</a:t>
            </a:fld>
            <a:endParaRPr lang="en-IE"/>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1817F6-8867-4CDC-96C7-50B09FCC0803}" type="slidenum">
              <a:rPr lang="en-IE" smtClean="0"/>
              <a:t>‹#›</a:t>
            </a:fld>
            <a:endParaRPr lang="en-IE"/>
          </a:p>
        </p:txBody>
      </p:sp>
    </p:spTree>
    <p:extLst>
      <p:ext uri="{BB962C8B-B14F-4D97-AF65-F5344CB8AC3E}">
        <p14:creationId xmlns:p14="http://schemas.microsoft.com/office/powerpoint/2010/main" val="838263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905001"/>
            <a:ext cx="10058400" cy="2593975"/>
          </a:xfrm>
        </p:spPr>
        <p:txBody>
          <a:bodyPr anchor="b"/>
          <a:lstStyle>
            <a:lvl1pPr>
              <a:defRPr sz="66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914400" y="4572000"/>
            <a:ext cx="861568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7F10FDE-7CE5-41F1-BC76-B2E9460DF5AB}" type="datetime1">
              <a:rPr lang="en-GB" smtClean="0"/>
              <a:t>04/04/2025</a:t>
            </a:fld>
            <a:endParaRPr lang="en-GB"/>
          </a:p>
        </p:txBody>
      </p:sp>
      <p:sp>
        <p:nvSpPr>
          <p:cNvPr id="5" name="Footer Placeholder 4"/>
          <p:cNvSpPr>
            <a:spLocks noGrp="1"/>
          </p:cNvSpPr>
          <p:nvPr>
            <p:ph type="ftr" sz="quarter" idx="11"/>
          </p:nvPr>
        </p:nvSpPr>
        <p:spPr/>
        <p:txBody>
          <a:bodyPr/>
          <a:lstStyle/>
          <a:p>
            <a:r>
              <a:rPr lang="en-GB"/>
              <a:t>Jennifer Byrne 2025</a:t>
            </a:r>
          </a:p>
        </p:txBody>
      </p:sp>
      <p:sp>
        <p:nvSpPr>
          <p:cNvPr id="6" name="Slide Number Placeholder 5"/>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D320579-9F7A-4F04-80E1-13AECCEA026F}" type="datetime1">
              <a:rPr lang="en-GB" smtClean="0"/>
              <a:t>04/04/2025</a:t>
            </a:fld>
            <a:endParaRPr lang="en-GB"/>
          </a:p>
        </p:txBody>
      </p:sp>
      <p:sp>
        <p:nvSpPr>
          <p:cNvPr id="5" name="Footer Placeholder 4"/>
          <p:cNvSpPr>
            <a:spLocks noGrp="1"/>
          </p:cNvSpPr>
          <p:nvPr>
            <p:ph type="ftr" sz="quarter" idx="11"/>
          </p:nvPr>
        </p:nvSpPr>
        <p:spPr/>
        <p:txBody>
          <a:bodyPr/>
          <a:lstStyle/>
          <a:p>
            <a:r>
              <a:rPr lang="en-GB"/>
              <a:t>Jennifer Byrne 2025</a:t>
            </a:r>
          </a:p>
        </p:txBody>
      </p:sp>
      <p:sp>
        <p:nvSpPr>
          <p:cNvPr id="6" name="Slide Number Placeholder 5"/>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336800" cy="58515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3322192-B28B-4A2A-B659-96CEC6B85104}" type="datetime1">
              <a:rPr lang="en-GB" smtClean="0"/>
              <a:t>04/04/2025</a:t>
            </a:fld>
            <a:endParaRPr lang="en-GB"/>
          </a:p>
        </p:txBody>
      </p:sp>
      <p:sp>
        <p:nvSpPr>
          <p:cNvPr id="5" name="Footer Placeholder 4"/>
          <p:cNvSpPr>
            <a:spLocks noGrp="1"/>
          </p:cNvSpPr>
          <p:nvPr>
            <p:ph type="ftr" sz="quarter" idx="11"/>
          </p:nvPr>
        </p:nvSpPr>
        <p:spPr/>
        <p:txBody>
          <a:bodyPr/>
          <a:lstStyle/>
          <a:p>
            <a:r>
              <a:rPr lang="en-GB"/>
              <a:t>Jennifer Byrne 2025</a:t>
            </a:r>
          </a:p>
        </p:txBody>
      </p:sp>
      <p:sp>
        <p:nvSpPr>
          <p:cNvPr id="6" name="Slide Number Placeholder 5"/>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A2D5ADE-8346-49EB-9F84-E6E8E0D8D437}" type="datetime1">
              <a:rPr lang="en-GB" smtClean="0"/>
              <a:t>04/04/2025</a:t>
            </a:fld>
            <a:endParaRPr lang="en-GB"/>
          </a:p>
        </p:txBody>
      </p:sp>
      <p:sp>
        <p:nvSpPr>
          <p:cNvPr id="5" name="Footer Placeholder 4"/>
          <p:cNvSpPr>
            <a:spLocks noGrp="1"/>
          </p:cNvSpPr>
          <p:nvPr>
            <p:ph type="ftr" sz="quarter" idx="11"/>
          </p:nvPr>
        </p:nvSpPr>
        <p:spPr/>
        <p:txBody>
          <a:bodyPr/>
          <a:lstStyle/>
          <a:p>
            <a:r>
              <a:rPr lang="en-GB"/>
              <a:t>Jennifer Byrne 2025</a:t>
            </a:r>
          </a:p>
        </p:txBody>
      </p:sp>
      <p:sp>
        <p:nvSpPr>
          <p:cNvPr id="6" name="Slide Number Placeholder 5"/>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5" y="5486400"/>
            <a:ext cx="10212916" cy="11684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963085" y="3852863"/>
            <a:ext cx="8180916"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A3A3257-2894-4422-8486-A12F4BF34A73}" type="datetime1">
              <a:rPr lang="en-GB" smtClean="0"/>
              <a:t>04/04/2025</a:t>
            </a:fld>
            <a:endParaRPr lang="en-GB"/>
          </a:p>
        </p:txBody>
      </p:sp>
      <p:sp>
        <p:nvSpPr>
          <p:cNvPr id="5" name="Footer Placeholder 4"/>
          <p:cNvSpPr>
            <a:spLocks noGrp="1"/>
          </p:cNvSpPr>
          <p:nvPr>
            <p:ph type="ftr" sz="quarter" idx="11"/>
          </p:nvPr>
        </p:nvSpPr>
        <p:spPr/>
        <p:txBody>
          <a:bodyPr/>
          <a:lstStyle/>
          <a:p>
            <a:r>
              <a:rPr lang="en-GB"/>
              <a:t>Jennifer Byrne 2025</a:t>
            </a:r>
          </a:p>
        </p:txBody>
      </p:sp>
      <p:sp>
        <p:nvSpPr>
          <p:cNvPr id="6" name="Slide Number Placeholder 5"/>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928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B52D1E-E326-4B74-9165-3E2452698662}" type="datetime1">
              <a:rPr lang="en-GB" smtClean="0"/>
              <a:t>04/04/2025</a:t>
            </a:fld>
            <a:endParaRPr lang="en-GB"/>
          </a:p>
        </p:txBody>
      </p:sp>
      <p:sp>
        <p:nvSpPr>
          <p:cNvPr id="6" name="Footer Placeholder 5"/>
          <p:cNvSpPr>
            <a:spLocks noGrp="1"/>
          </p:cNvSpPr>
          <p:nvPr>
            <p:ph type="ftr" sz="quarter" idx="11"/>
          </p:nvPr>
        </p:nvSpPr>
        <p:spPr/>
        <p:txBody>
          <a:bodyPr/>
          <a:lstStyle/>
          <a:p>
            <a:r>
              <a:rPr lang="en-GB"/>
              <a:t>Jennifer Byrne 2025</a:t>
            </a:r>
          </a:p>
        </p:txBody>
      </p:sp>
      <p:sp>
        <p:nvSpPr>
          <p:cNvPr id="7" name="Slide Number Placeholder 6"/>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928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928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EB9DA59-9DEC-458B-A93D-54416932EFAB}" type="datetime1">
              <a:rPr lang="en-GB" smtClean="0"/>
              <a:t>04/04/2025</a:t>
            </a:fld>
            <a:endParaRPr lang="en-GB"/>
          </a:p>
        </p:txBody>
      </p:sp>
      <p:sp>
        <p:nvSpPr>
          <p:cNvPr id="8" name="Footer Placeholder 7"/>
          <p:cNvSpPr>
            <a:spLocks noGrp="1"/>
          </p:cNvSpPr>
          <p:nvPr>
            <p:ph type="ftr" sz="quarter" idx="11"/>
          </p:nvPr>
        </p:nvSpPr>
        <p:spPr/>
        <p:txBody>
          <a:bodyPr/>
          <a:lstStyle/>
          <a:p>
            <a:r>
              <a:rPr lang="en-GB"/>
              <a:t>Jennifer Byrne 2025</a:t>
            </a:r>
          </a:p>
        </p:txBody>
      </p:sp>
      <p:sp>
        <p:nvSpPr>
          <p:cNvPr id="9" name="Slide Number Placeholder 8"/>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F2768B-48B9-441B-8702-21983A823BD5}" type="datetime1">
              <a:rPr lang="en-GB" smtClean="0"/>
              <a:t>04/04/2025</a:t>
            </a:fld>
            <a:endParaRPr lang="en-GB"/>
          </a:p>
        </p:txBody>
      </p:sp>
      <p:sp>
        <p:nvSpPr>
          <p:cNvPr id="4" name="Footer Placeholder 3"/>
          <p:cNvSpPr>
            <a:spLocks noGrp="1"/>
          </p:cNvSpPr>
          <p:nvPr>
            <p:ph type="ftr" sz="quarter" idx="11"/>
          </p:nvPr>
        </p:nvSpPr>
        <p:spPr/>
        <p:txBody>
          <a:bodyPr/>
          <a:lstStyle/>
          <a:p>
            <a:r>
              <a:rPr lang="en-GB"/>
              <a:t>Jennifer Byrne 2025</a:t>
            </a:r>
          </a:p>
        </p:txBody>
      </p:sp>
      <p:sp>
        <p:nvSpPr>
          <p:cNvPr id="5" name="Slide Number Placeholder 4"/>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B99EF8-889A-46C0-BA52-6205BE1D1046}" type="datetime1">
              <a:rPr lang="en-GB" smtClean="0"/>
              <a:t>04/04/2025</a:t>
            </a:fld>
            <a:endParaRPr lang="en-GB"/>
          </a:p>
        </p:txBody>
      </p:sp>
      <p:sp>
        <p:nvSpPr>
          <p:cNvPr id="3" name="Footer Placeholder 2"/>
          <p:cNvSpPr>
            <a:spLocks noGrp="1"/>
          </p:cNvSpPr>
          <p:nvPr>
            <p:ph type="ftr" sz="quarter" idx="11"/>
          </p:nvPr>
        </p:nvSpPr>
        <p:spPr/>
        <p:txBody>
          <a:bodyPr/>
          <a:lstStyle/>
          <a:p>
            <a:r>
              <a:rPr lang="en-GB"/>
              <a:t>Jennifer Byrne 2025</a:t>
            </a:r>
          </a:p>
        </p:txBody>
      </p:sp>
      <p:sp>
        <p:nvSpPr>
          <p:cNvPr id="4" name="Slide Number Placeholder 3"/>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06401" y="5495544"/>
            <a:ext cx="10363200" cy="59436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406400" y="6096000"/>
            <a:ext cx="103632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F382369-3EEB-49D7-BE30-B6AF2F239197}" type="datetime1">
              <a:rPr lang="en-GB" smtClean="0"/>
              <a:t>04/04/2025</a:t>
            </a:fld>
            <a:endParaRPr lang="en-GB"/>
          </a:p>
        </p:txBody>
      </p:sp>
      <p:sp>
        <p:nvSpPr>
          <p:cNvPr id="6" name="Footer Placeholder 5"/>
          <p:cNvSpPr>
            <a:spLocks noGrp="1"/>
          </p:cNvSpPr>
          <p:nvPr>
            <p:ph type="ftr" sz="quarter" idx="11"/>
          </p:nvPr>
        </p:nvSpPr>
        <p:spPr/>
        <p:txBody>
          <a:bodyPr/>
          <a:lstStyle/>
          <a:p>
            <a:r>
              <a:rPr lang="en-GB"/>
              <a:t>Jennifer Byrne 2025</a:t>
            </a:r>
          </a:p>
        </p:txBody>
      </p:sp>
      <p:sp>
        <p:nvSpPr>
          <p:cNvPr id="7" name="Slide Number Placeholder 6"/>
          <p:cNvSpPr>
            <a:spLocks noGrp="1"/>
          </p:cNvSpPr>
          <p:nvPr>
            <p:ph type="sldNum" sz="quarter" idx="12"/>
          </p:nvPr>
        </p:nvSpPr>
        <p:spPr/>
        <p:txBody>
          <a:bodyPr/>
          <a:lstStyle/>
          <a:p>
            <a:fld id="{9155582F-4C7A-41C7-B992-AD0C76DBDBCD}" type="slidenum">
              <a:rPr lang="en-GB" smtClean="0"/>
              <a:t>‹#›</a:t>
            </a:fld>
            <a:endParaRPr lang="en-GB"/>
          </a:p>
        </p:txBody>
      </p:sp>
      <p:sp>
        <p:nvSpPr>
          <p:cNvPr id="9" name="Content Placeholder 8"/>
          <p:cNvSpPr>
            <a:spLocks noGrp="1"/>
          </p:cNvSpPr>
          <p:nvPr>
            <p:ph sz="quarter" idx="13"/>
          </p:nvPr>
        </p:nvSpPr>
        <p:spPr>
          <a:xfrm>
            <a:off x="406400" y="381000"/>
            <a:ext cx="10363200" cy="49428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02336" y="5495278"/>
            <a:ext cx="10363200" cy="594626"/>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0"/>
            <a:ext cx="112776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02336" y="6096000"/>
            <a:ext cx="103632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2BB74FB4-420B-47B0-9187-B275866C920D}" type="datetime1">
              <a:rPr lang="en-GB" smtClean="0"/>
              <a:t>04/04/2025</a:t>
            </a:fld>
            <a:endParaRPr lang="en-GB"/>
          </a:p>
        </p:txBody>
      </p:sp>
      <p:sp>
        <p:nvSpPr>
          <p:cNvPr id="9" name="Slide Number Placeholder 8"/>
          <p:cNvSpPr>
            <a:spLocks noGrp="1"/>
          </p:cNvSpPr>
          <p:nvPr>
            <p:ph type="sldNum" sz="quarter" idx="11"/>
          </p:nvPr>
        </p:nvSpPr>
        <p:spPr/>
        <p:txBody>
          <a:bodyPr/>
          <a:lstStyle/>
          <a:p>
            <a:fld id="{9155582F-4C7A-41C7-B992-AD0C76DBDBCD}" type="slidenum">
              <a:rPr lang="en-GB" smtClean="0"/>
              <a:t>‹#›</a:t>
            </a:fld>
            <a:endParaRPr lang="en-GB"/>
          </a:p>
        </p:txBody>
      </p:sp>
      <p:sp>
        <p:nvSpPr>
          <p:cNvPr id="10" name="Footer Placeholder 9"/>
          <p:cNvSpPr>
            <a:spLocks noGrp="1"/>
          </p:cNvSpPr>
          <p:nvPr>
            <p:ph type="ftr" sz="quarter" idx="12"/>
          </p:nvPr>
        </p:nvSpPr>
        <p:spPr/>
        <p:txBody>
          <a:bodyPr/>
          <a:lstStyle/>
          <a:p>
            <a:r>
              <a:rPr lang="en-GB"/>
              <a:t>Jennifer Byrne 2025</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160000" cy="11430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609600" y="1600200"/>
            <a:ext cx="10160000" cy="4800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11277600" y="0"/>
            <a:ext cx="9144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1277600" y="5486400"/>
            <a:ext cx="9144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11375717" y="5648960"/>
            <a:ext cx="73152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9155582F-4C7A-41C7-B992-AD0C76DBDBCD}" type="slidenum">
              <a:rPr lang="en-GB" smtClean="0"/>
              <a:t>‹#›</a:t>
            </a:fld>
            <a:endParaRPr lang="en-GB"/>
          </a:p>
        </p:txBody>
      </p:sp>
      <p:sp>
        <p:nvSpPr>
          <p:cNvPr id="5" name="Footer Placeholder 4"/>
          <p:cNvSpPr>
            <a:spLocks noGrp="1"/>
          </p:cNvSpPr>
          <p:nvPr>
            <p:ph type="ftr" sz="quarter" idx="3"/>
          </p:nvPr>
        </p:nvSpPr>
        <p:spPr>
          <a:xfrm rot="16200000">
            <a:off x="10510428" y="3987800"/>
            <a:ext cx="2367281" cy="487680"/>
          </a:xfrm>
          <a:prstGeom prst="rect">
            <a:avLst/>
          </a:prstGeom>
        </p:spPr>
        <p:txBody>
          <a:bodyPr vert="horz" lIns="91440" tIns="45720" rIns="91440" bIns="45720" rtlCol="0" anchor="ctr"/>
          <a:lstStyle>
            <a:lvl1pPr algn="r">
              <a:defRPr sz="1200">
                <a:solidFill>
                  <a:schemeClr val="bg2"/>
                </a:solidFill>
              </a:defRPr>
            </a:lvl1pPr>
          </a:lstStyle>
          <a:p>
            <a:r>
              <a:rPr lang="en-GB"/>
              <a:t>Jennifer Byrne 2025</a:t>
            </a:r>
          </a:p>
        </p:txBody>
      </p:sp>
      <p:sp>
        <p:nvSpPr>
          <p:cNvPr id="4" name="Date Placeholder 3"/>
          <p:cNvSpPr>
            <a:spLocks noGrp="1"/>
          </p:cNvSpPr>
          <p:nvPr>
            <p:ph type="dt" sz="half" idx="2"/>
          </p:nvPr>
        </p:nvSpPr>
        <p:spPr>
          <a:xfrm rot="16200000">
            <a:off x="10474869" y="1584960"/>
            <a:ext cx="2438399" cy="487680"/>
          </a:xfrm>
          <a:prstGeom prst="rect">
            <a:avLst/>
          </a:prstGeom>
        </p:spPr>
        <p:txBody>
          <a:bodyPr vert="horz" lIns="91440" tIns="45720" rIns="91440" bIns="45720" rtlCol="0" anchor="ctr"/>
          <a:lstStyle>
            <a:lvl1pPr algn="l">
              <a:defRPr sz="1200">
                <a:solidFill>
                  <a:schemeClr val="bg2"/>
                </a:solidFill>
              </a:defRPr>
            </a:lvl1pPr>
          </a:lstStyle>
          <a:p>
            <a:fld id="{0B633F6E-9771-46F5-9E64-FCEFAD818774}" type="datetime1">
              <a:rPr lang="en-GB" smtClean="0"/>
              <a:t>04/04/2025</a:t>
            </a:fld>
            <a:endParaRPr lang="en-GB"/>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49086" y="496316"/>
            <a:ext cx="6096000" cy="5016758"/>
          </a:xfrm>
          <a:prstGeom prst="rect">
            <a:avLst/>
          </a:prstGeom>
        </p:spPr>
        <p:txBody>
          <a:bodyPr>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IE" sz="8000" b="1" kern="0" dirty="0">
                <a:solidFill>
                  <a:schemeClr val="accent2">
                    <a:lumMod val="50000"/>
                  </a:schemeClr>
                </a:solidFill>
                <a:effectLst>
                  <a:outerShdw blurRad="38100" dist="25400" dir="5400000" algn="tl" rotWithShape="0">
                    <a:srgbClr val="000000">
                      <a:alpha val="43000"/>
                    </a:srgbClr>
                  </a:outerShdw>
                </a:effectLst>
                <a:latin typeface="Calibri"/>
                <a:ea typeface="+mj-ea"/>
                <a:cs typeface="+mj-cs"/>
              </a:rPr>
              <a:t>Laminates &amp; Post forming</a:t>
            </a:r>
          </a:p>
          <a:p>
            <a:pPr marL="0" marR="0" lvl="0" indent="0" defTabSz="914400" eaLnBrk="1" fontAlgn="auto" latinLnBrk="0" hangingPunct="1">
              <a:lnSpc>
                <a:spcPct val="100000"/>
              </a:lnSpc>
              <a:spcBef>
                <a:spcPts val="0"/>
              </a:spcBef>
              <a:spcAft>
                <a:spcPts val="0"/>
              </a:spcAft>
              <a:buClrTx/>
              <a:buSzTx/>
              <a:buFontTx/>
              <a:buNone/>
              <a:tabLst/>
              <a:defRPr/>
            </a:pPr>
            <a:r>
              <a:rPr lang="en-IE" sz="8000" b="1" kern="0" dirty="0">
                <a:solidFill>
                  <a:schemeClr val="accent2">
                    <a:lumMod val="50000"/>
                  </a:schemeClr>
                </a:solidFill>
                <a:effectLst>
                  <a:outerShdw blurRad="38100" dist="25400" dir="5400000" algn="tl" rotWithShape="0">
                    <a:srgbClr val="000000">
                      <a:alpha val="43000"/>
                    </a:srgbClr>
                  </a:outerShdw>
                </a:effectLst>
                <a:latin typeface="Calibri"/>
                <a:ea typeface="+mj-ea"/>
                <a:cs typeface="+mj-cs"/>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en-IE" sz="8000" b="1" i="0" u="none" strike="noStrike" kern="0" cap="none" spc="0" normalizeH="0" baseline="0" noProof="0" dirty="0">
                <a:ln>
                  <a:noFill/>
                </a:ln>
                <a:solidFill>
                  <a:schemeClr val="accent2">
                    <a:lumMod val="50000"/>
                  </a:schemeClr>
                </a:solidFill>
                <a:effectLst>
                  <a:outerShdw blurRad="38100" dist="25400" dir="5400000" algn="tl" rotWithShape="0">
                    <a:srgbClr val="000000">
                      <a:alpha val="43000"/>
                    </a:srgbClr>
                  </a:outerShdw>
                </a:effectLst>
                <a:uLnTx/>
                <a:uFillTx/>
                <a:latin typeface="Calibri"/>
                <a:ea typeface="+mj-ea"/>
                <a:cs typeface="+mj-cs"/>
              </a:rPr>
              <a:t>Revision</a:t>
            </a:r>
            <a:endParaRPr kumimoji="0" lang="en-IE" sz="8000" b="0" i="0" u="none" strike="noStrike" kern="0" cap="none" spc="0" normalizeH="0" baseline="0" noProof="0" dirty="0">
              <a:ln>
                <a:noFill/>
              </a:ln>
              <a:solidFill>
                <a:schemeClr val="accent2">
                  <a:lumMod val="50000"/>
                </a:schemeClr>
              </a:solidFill>
              <a:effectLst/>
              <a:uLnTx/>
              <a:uFillTx/>
            </a:endParaRPr>
          </a:p>
        </p:txBody>
      </p:sp>
      <p:sp>
        <p:nvSpPr>
          <p:cNvPr id="6" name="Slide Number Placeholder 5"/>
          <p:cNvSpPr>
            <a:spLocks noGrp="1"/>
          </p:cNvSpPr>
          <p:nvPr>
            <p:ph type="sldNum" sz="quarter" idx="12"/>
          </p:nvPr>
        </p:nvSpPr>
        <p:spPr/>
        <p:txBody>
          <a:bodyPr/>
          <a:lstStyle/>
          <a:p>
            <a:fld id="{9155582F-4C7A-41C7-B992-AD0C76DBDBCD}" type="slidenum">
              <a:rPr lang="en-GB" smtClean="0"/>
              <a:t>1</a:t>
            </a:fld>
            <a:endParaRPr lang="en-GB"/>
          </a:p>
        </p:txBody>
      </p:sp>
      <p:sp>
        <p:nvSpPr>
          <p:cNvPr id="2" name="Footer Placeholder 1"/>
          <p:cNvSpPr>
            <a:spLocks noGrp="1"/>
          </p:cNvSpPr>
          <p:nvPr>
            <p:ph type="ftr" sz="quarter" idx="11"/>
          </p:nvPr>
        </p:nvSpPr>
        <p:spPr/>
        <p:txBody>
          <a:bodyPr/>
          <a:lstStyle/>
          <a:p>
            <a:r>
              <a:rPr lang="en-GB"/>
              <a:t>Jennifer Byrne 2025</a:t>
            </a:r>
          </a:p>
        </p:txBody>
      </p:sp>
    </p:spTree>
    <p:extLst>
      <p:ext uri="{BB962C8B-B14F-4D97-AF65-F5344CB8AC3E}">
        <p14:creationId xmlns:p14="http://schemas.microsoft.com/office/powerpoint/2010/main" val="15450668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40311-5954-DEF3-1BA4-E3B459DB2C50}"/>
              </a:ext>
            </a:extLst>
          </p:cNvPr>
          <p:cNvSpPr>
            <a:spLocks noGrp="1"/>
          </p:cNvSpPr>
          <p:nvPr>
            <p:ph type="title"/>
          </p:nvPr>
        </p:nvSpPr>
        <p:spPr>
          <a:xfrm>
            <a:off x="609600" y="274638"/>
            <a:ext cx="10160000" cy="834315"/>
          </a:xfrm>
        </p:spPr>
        <p:txBody>
          <a:bodyPr/>
          <a:lstStyle/>
          <a:p>
            <a:r>
              <a:rPr lang="en-GB" dirty="0"/>
              <a:t>Instructions </a:t>
            </a:r>
            <a:endParaRPr lang="en-IE" dirty="0"/>
          </a:p>
        </p:txBody>
      </p:sp>
      <p:sp>
        <p:nvSpPr>
          <p:cNvPr id="3" name="Content Placeholder 2">
            <a:extLst>
              <a:ext uri="{FF2B5EF4-FFF2-40B4-BE49-F238E27FC236}">
                <a16:creationId xmlns:a16="http://schemas.microsoft.com/office/drawing/2014/main" id="{40EE794A-0709-A5C8-98C5-95690D6D61A1}"/>
              </a:ext>
            </a:extLst>
          </p:cNvPr>
          <p:cNvSpPr>
            <a:spLocks noGrp="1"/>
          </p:cNvSpPr>
          <p:nvPr>
            <p:ph idx="1"/>
          </p:nvPr>
        </p:nvSpPr>
        <p:spPr>
          <a:xfrm>
            <a:off x="609600" y="1245140"/>
            <a:ext cx="10160000" cy="5155660"/>
          </a:xfrm>
        </p:spPr>
        <p:txBody>
          <a:bodyPr/>
          <a:lstStyle/>
          <a:p>
            <a:r>
              <a:rPr lang="en-IE" altLang="en-US" sz="2400" dirty="0"/>
              <a:t>To start Presentation click </a:t>
            </a:r>
            <a:r>
              <a:rPr lang="en-IE" altLang="en-US" sz="2400" dirty="0">
                <a:solidFill>
                  <a:srgbClr val="FF0000"/>
                </a:solidFill>
              </a:rPr>
              <a:t>Slide Show </a:t>
            </a:r>
            <a:r>
              <a:rPr lang="en-IE" altLang="en-US" sz="2400" dirty="0"/>
              <a:t>then </a:t>
            </a:r>
            <a:r>
              <a:rPr lang="en-IE" altLang="en-US" sz="2400" dirty="0">
                <a:solidFill>
                  <a:srgbClr val="FF0000"/>
                </a:solidFill>
              </a:rPr>
              <a:t>From Beginning</a:t>
            </a:r>
          </a:p>
          <a:p>
            <a:endParaRPr lang="en-IE" altLang="en-US" sz="2400" dirty="0"/>
          </a:p>
          <a:p>
            <a:endParaRPr lang="en-IE" altLang="en-US" sz="2400" dirty="0"/>
          </a:p>
          <a:p>
            <a:pPr marL="0" indent="0">
              <a:buNone/>
            </a:pPr>
            <a:endParaRPr lang="en-IE" altLang="en-US" sz="2400" dirty="0"/>
          </a:p>
          <a:p>
            <a:pPr marL="152396" indent="0">
              <a:buNone/>
            </a:pPr>
            <a:endParaRPr lang="en-IE" altLang="en-US" sz="2400" dirty="0"/>
          </a:p>
          <a:p>
            <a:r>
              <a:rPr lang="en-IE" altLang="en-US" sz="2400" dirty="0"/>
              <a:t>Each time you click the </a:t>
            </a:r>
            <a:r>
              <a:rPr lang="en-IE" altLang="en-US" sz="2400" dirty="0">
                <a:solidFill>
                  <a:srgbClr val="FF0000"/>
                </a:solidFill>
              </a:rPr>
              <a:t>mouse</a:t>
            </a:r>
            <a:r>
              <a:rPr lang="en-IE" altLang="en-US" sz="2400" dirty="0"/>
              <a:t>, or </a:t>
            </a:r>
            <a:r>
              <a:rPr lang="en-IE" altLang="en-US" sz="2400" dirty="0">
                <a:solidFill>
                  <a:srgbClr val="FF0000"/>
                </a:solidFill>
              </a:rPr>
              <a:t>space bar </a:t>
            </a:r>
            <a:r>
              <a:rPr lang="en-IE" altLang="en-US" sz="2400" dirty="0"/>
              <a:t>or </a:t>
            </a:r>
            <a:r>
              <a:rPr lang="en-IE" altLang="en-US" sz="2400" dirty="0">
                <a:solidFill>
                  <a:srgbClr val="FF0000"/>
                </a:solidFill>
              </a:rPr>
              <a:t>arrow keys </a:t>
            </a:r>
            <a:r>
              <a:rPr lang="en-IE" altLang="en-US" sz="2400" dirty="0"/>
              <a:t>the next line or animation will appear. </a:t>
            </a:r>
          </a:p>
          <a:p>
            <a:r>
              <a:rPr lang="en-IE" altLang="en-US" sz="2400" dirty="0"/>
              <a:t>Try to answer before revealing the answer. </a:t>
            </a:r>
          </a:p>
          <a:p>
            <a:r>
              <a:rPr lang="en-IE" altLang="en-US" sz="2400" dirty="0"/>
              <a:t>You can go back using the arrow keys. </a:t>
            </a:r>
          </a:p>
          <a:p>
            <a:r>
              <a:rPr lang="en-IE" altLang="en-US" sz="2400" dirty="0"/>
              <a:t>Remember the assessor is looking for key words to show that you demonstrate that you know the answer, make sure that you use them. </a:t>
            </a:r>
          </a:p>
          <a:p>
            <a:endParaRPr lang="en-IE" dirty="0"/>
          </a:p>
        </p:txBody>
      </p:sp>
      <p:sp>
        <p:nvSpPr>
          <p:cNvPr id="4" name="Footer Placeholder 3">
            <a:extLst>
              <a:ext uri="{FF2B5EF4-FFF2-40B4-BE49-F238E27FC236}">
                <a16:creationId xmlns:a16="http://schemas.microsoft.com/office/drawing/2014/main" id="{CB22F18B-B915-3BBF-C6F3-ACE5571A9890}"/>
              </a:ext>
            </a:extLst>
          </p:cNvPr>
          <p:cNvSpPr>
            <a:spLocks noGrp="1"/>
          </p:cNvSpPr>
          <p:nvPr>
            <p:ph type="ftr" sz="quarter" idx="11"/>
          </p:nvPr>
        </p:nvSpPr>
        <p:spPr/>
        <p:txBody>
          <a:bodyPr/>
          <a:lstStyle/>
          <a:p>
            <a:r>
              <a:rPr lang="en-GB"/>
              <a:t>Jennifer Byrne 2025</a:t>
            </a:r>
          </a:p>
        </p:txBody>
      </p:sp>
      <p:sp>
        <p:nvSpPr>
          <p:cNvPr id="5" name="Slide Number Placeholder 4">
            <a:extLst>
              <a:ext uri="{FF2B5EF4-FFF2-40B4-BE49-F238E27FC236}">
                <a16:creationId xmlns:a16="http://schemas.microsoft.com/office/drawing/2014/main" id="{A2BFCAC5-46BA-A97D-8E21-BF48E25E4F15}"/>
              </a:ext>
            </a:extLst>
          </p:cNvPr>
          <p:cNvSpPr>
            <a:spLocks noGrp="1"/>
          </p:cNvSpPr>
          <p:nvPr>
            <p:ph type="sldNum" sz="quarter" idx="12"/>
          </p:nvPr>
        </p:nvSpPr>
        <p:spPr/>
        <p:txBody>
          <a:bodyPr/>
          <a:lstStyle/>
          <a:p>
            <a:fld id="{9155582F-4C7A-41C7-B992-AD0C76DBDBCD}" type="slidenum">
              <a:rPr lang="en-GB" smtClean="0"/>
              <a:t>2</a:t>
            </a:fld>
            <a:endParaRPr lang="en-GB"/>
          </a:p>
        </p:txBody>
      </p:sp>
      <p:pic>
        <p:nvPicPr>
          <p:cNvPr id="6" name="Picture 5">
            <a:extLst>
              <a:ext uri="{FF2B5EF4-FFF2-40B4-BE49-F238E27FC236}">
                <a16:creationId xmlns:a16="http://schemas.microsoft.com/office/drawing/2014/main" id="{DF98612D-4222-2D67-57C7-5C04DBC74993}"/>
              </a:ext>
            </a:extLst>
          </p:cNvPr>
          <p:cNvPicPr>
            <a:picLocks noChangeAspect="1"/>
          </p:cNvPicPr>
          <p:nvPr/>
        </p:nvPicPr>
        <p:blipFill>
          <a:blip r:embed="rId2"/>
          <a:stretch>
            <a:fillRect/>
          </a:stretch>
        </p:blipFill>
        <p:spPr>
          <a:xfrm>
            <a:off x="1156476" y="1627599"/>
            <a:ext cx="8512817" cy="1801401"/>
          </a:xfrm>
          <a:prstGeom prst="rect">
            <a:avLst/>
          </a:prstGeom>
        </p:spPr>
      </p:pic>
    </p:spTree>
    <p:extLst>
      <p:ext uri="{BB962C8B-B14F-4D97-AF65-F5344CB8AC3E}">
        <p14:creationId xmlns:p14="http://schemas.microsoft.com/office/powerpoint/2010/main" val="1647674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defRPr/>
            </a:pPr>
            <a:r>
              <a:rPr lang="en-IE" sz="3200" dirty="0">
                <a:solidFill>
                  <a:schemeClr val="tx2">
                    <a:satMod val="130000"/>
                  </a:schemeClr>
                </a:solidFill>
              </a:rPr>
              <a:t>Questions</a:t>
            </a:r>
            <a:endParaRPr lang="en-IE" sz="3200" dirty="0"/>
          </a:p>
        </p:txBody>
      </p:sp>
      <p:sp>
        <p:nvSpPr>
          <p:cNvPr id="21506" name="Content Placeholder 1"/>
          <p:cNvSpPr>
            <a:spLocks noGrp="1"/>
          </p:cNvSpPr>
          <p:nvPr>
            <p:ph idx="1"/>
          </p:nvPr>
        </p:nvSpPr>
        <p:spPr>
          <a:xfrm>
            <a:off x="609600" y="1417638"/>
            <a:ext cx="10160000" cy="4800600"/>
          </a:xfrm>
        </p:spPr>
        <p:txBody>
          <a:bodyPr>
            <a:normAutofit/>
          </a:bodyPr>
          <a:lstStyle/>
          <a:p>
            <a:pPr marL="365760" indent="-283464">
              <a:buFont typeface="Wingdings 2"/>
              <a:buChar char=""/>
              <a:defRPr/>
            </a:pPr>
            <a:r>
              <a:rPr lang="en-GB" sz="2400" dirty="0">
                <a:solidFill>
                  <a:schemeClr val="accent2"/>
                </a:solidFill>
              </a:rPr>
              <a:t>Q 1. What is a Plastic Laminate? </a:t>
            </a:r>
          </a:p>
          <a:p>
            <a:pPr marL="365760" indent="-283464">
              <a:buFont typeface="Wingdings 2"/>
              <a:buChar char=""/>
              <a:defRPr/>
            </a:pPr>
            <a:r>
              <a:rPr lang="en-GB" sz="2400" dirty="0"/>
              <a:t>Plastic laminate is one of the most frequently used countertop surface materials.</a:t>
            </a:r>
          </a:p>
          <a:p>
            <a:pPr marL="365760" indent="-283464">
              <a:buFont typeface="Wingdings 2"/>
              <a:buChar char=""/>
              <a:defRPr/>
            </a:pPr>
            <a:r>
              <a:rPr lang="en-GB" sz="2400" dirty="0">
                <a:solidFill>
                  <a:schemeClr val="accent2"/>
                </a:solidFill>
              </a:rPr>
              <a:t>Q 2. Describe briefly how Plastic Laminates be laid without the use of a press?</a:t>
            </a:r>
          </a:p>
          <a:p>
            <a:pPr marL="365760" indent="-283464">
              <a:buFont typeface="Wingdings 2"/>
              <a:buChar char=""/>
              <a:defRPr/>
            </a:pPr>
            <a:r>
              <a:rPr lang="en-GB" sz="2400" dirty="0"/>
              <a:t>Apply contact adhesive to the chipboard allow 10mins until its tacky.</a:t>
            </a:r>
          </a:p>
          <a:p>
            <a:pPr marL="365760" indent="-283464">
              <a:buFont typeface="Wingdings 2"/>
              <a:buChar char=""/>
              <a:defRPr/>
            </a:pPr>
            <a:r>
              <a:rPr lang="en-GB" sz="2400" dirty="0"/>
              <a:t>Apply contact adhesive to the laminate and to the chipboard and leave until both become tacky. </a:t>
            </a:r>
          </a:p>
          <a:p>
            <a:pPr marL="365760" indent="-283464">
              <a:buFont typeface="Wingdings 2"/>
              <a:buChar char=""/>
              <a:defRPr/>
            </a:pPr>
            <a:r>
              <a:rPr lang="en-GB" sz="2400" dirty="0"/>
              <a:t>Position laminate on chipboard then press firmly expelling all air. </a:t>
            </a:r>
          </a:p>
          <a:p>
            <a:pPr marL="365760" indent="-283464">
              <a:buFont typeface="Wingdings 2"/>
              <a:buChar char=""/>
              <a:defRPr/>
            </a:pPr>
            <a:r>
              <a:rPr lang="en-GB" sz="2400" dirty="0"/>
              <a:t>Allow adhesive to dry.</a:t>
            </a:r>
          </a:p>
          <a:p>
            <a:pPr marL="365760" indent="-283464">
              <a:buFont typeface="Wingdings 2"/>
              <a:buChar char=""/>
              <a:defRPr/>
            </a:pPr>
            <a:r>
              <a:rPr lang="en-GB" sz="2400" dirty="0"/>
              <a:t>Trim when laminate is set.</a:t>
            </a:r>
          </a:p>
          <a:p>
            <a:pPr marL="114300" indent="0">
              <a:lnSpc>
                <a:spcPct val="90000"/>
              </a:lnSpc>
              <a:buNone/>
            </a:pPr>
            <a:endParaRPr lang="en-IE" sz="2400" dirty="0"/>
          </a:p>
          <a:p>
            <a:pPr>
              <a:lnSpc>
                <a:spcPct val="90000"/>
              </a:lnSpc>
            </a:pPr>
            <a:endParaRPr lang="en-US" altLang="en-US" sz="2400" dirty="0"/>
          </a:p>
          <a:p>
            <a:pPr>
              <a:lnSpc>
                <a:spcPct val="90000"/>
              </a:lnSpc>
            </a:pPr>
            <a:endParaRPr lang="en-US" altLang="en-US" sz="3200" dirty="0"/>
          </a:p>
          <a:p>
            <a:pPr eaLnBrk="1" hangingPunct="1"/>
            <a:endParaRPr lang="en-IE" sz="3200" dirty="0"/>
          </a:p>
        </p:txBody>
      </p:sp>
      <p:sp>
        <p:nvSpPr>
          <p:cNvPr id="2" name="Slide Number Placeholder 1"/>
          <p:cNvSpPr>
            <a:spLocks noGrp="1"/>
          </p:cNvSpPr>
          <p:nvPr>
            <p:ph type="sldNum" sz="quarter" idx="12"/>
          </p:nvPr>
        </p:nvSpPr>
        <p:spPr/>
        <p:txBody>
          <a:bodyPr/>
          <a:lstStyle/>
          <a:p>
            <a:fld id="{9155582F-4C7A-41C7-B992-AD0C76DBDBCD}" type="slidenum">
              <a:rPr lang="en-GB" smtClean="0"/>
              <a:t>3</a:t>
            </a:fld>
            <a:endParaRPr lang="en-GB"/>
          </a:p>
        </p:txBody>
      </p:sp>
      <p:sp>
        <p:nvSpPr>
          <p:cNvPr id="4" name="Footer Placeholder 3"/>
          <p:cNvSpPr>
            <a:spLocks noGrp="1"/>
          </p:cNvSpPr>
          <p:nvPr>
            <p:ph type="ftr" sz="quarter" idx="11"/>
          </p:nvPr>
        </p:nvSpPr>
        <p:spPr/>
        <p:txBody>
          <a:bodyPr/>
          <a:lstStyle/>
          <a:p>
            <a:r>
              <a:rPr lang="en-GB"/>
              <a:t>Jennifer Byrne 2025</a:t>
            </a:r>
          </a:p>
        </p:txBody>
      </p:sp>
    </p:spTree>
    <p:extLst>
      <p:ext uri="{BB962C8B-B14F-4D97-AF65-F5344CB8AC3E}">
        <p14:creationId xmlns:p14="http://schemas.microsoft.com/office/powerpoint/2010/main" val="422260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50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50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50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150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150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150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29E639-C1BE-C4EA-0296-6035E83C0C5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C659462-59D8-A64A-B5C2-E24CF781BF82}"/>
              </a:ext>
            </a:extLst>
          </p:cNvPr>
          <p:cNvSpPr>
            <a:spLocks noGrp="1"/>
          </p:cNvSpPr>
          <p:nvPr>
            <p:ph type="title"/>
          </p:nvPr>
        </p:nvSpPr>
        <p:spPr/>
        <p:txBody>
          <a:bodyPr/>
          <a:lstStyle/>
          <a:p>
            <a:pPr>
              <a:defRPr/>
            </a:pPr>
            <a:r>
              <a:rPr lang="en-IE" sz="3200" dirty="0">
                <a:solidFill>
                  <a:schemeClr val="tx2">
                    <a:satMod val="130000"/>
                  </a:schemeClr>
                </a:solidFill>
              </a:rPr>
              <a:t>Questions</a:t>
            </a:r>
            <a:endParaRPr lang="en-IE" sz="3200" dirty="0"/>
          </a:p>
        </p:txBody>
      </p:sp>
      <p:sp>
        <p:nvSpPr>
          <p:cNvPr id="21506" name="Content Placeholder 1">
            <a:extLst>
              <a:ext uri="{FF2B5EF4-FFF2-40B4-BE49-F238E27FC236}">
                <a16:creationId xmlns:a16="http://schemas.microsoft.com/office/drawing/2014/main" id="{AEEC3ACB-E671-7EDE-0845-F3312F40E59B}"/>
              </a:ext>
            </a:extLst>
          </p:cNvPr>
          <p:cNvSpPr>
            <a:spLocks noGrp="1"/>
          </p:cNvSpPr>
          <p:nvPr>
            <p:ph idx="1"/>
          </p:nvPr>
        </p:nvSpPr>
        <p:spPr>
          <a:xfrm>
            <a:off x="609600" y="1417638"/>
            <a:ext cx="10160000" cy="4800600"/>
          </a:xfrm>
        </p:spPr>
        <p:txBody>
          <a:bodyPr>
            <a:normAutofit/>
          </a:bodyPr>
          <a:lstStyle/>
          <a:p>
            <a:pPr marL="365760" indent="-283464">
              <a:buFont typeface="Wingdings 2"/>
              <a:buChar char=""/>
              <a:defRPr/>
            </a:pPr>
            <a:r>
              <a:rPr lang="en-GB" sz="2400" dirty="0">
                <a:solidFill>
                  <a:schemeClr val="accent2"/>
                </a:solidFill>
              </a:rPr>
              <a:t>Q 3. Explain briefly how Plastic Laminates are made.</a:t>
            </a:r>
          </a:p>
          <a:p>
            <a:pPr marL="365760" indent="-283464">
              <a:buFont typeface="Wingdings 2"/>
              <a:buChar char=""/>
              <a:defRPr/>
            </a:pPr>
            <a:r>
              <a:rPr lang="en-GB" sz="2400" dirty="0"/>
              <a:t>Layers of Kraft paper impregnated with phenol resin, a sheet of printed or coloured melamine resin impregnated paper and a clear top sheet of melamine are put in a press and bonded together at 1500psi at temp. exceeding 250˚F.</a:t>
            </a:r>
          </a:p>
          <a:p>
            <a:pPr marL="365760" indent="-283464">
              <a:buFont typeface="Wingdings 2"/>
              <a:buChar char=""/>
              <a:defRPr/>
            </a:pPr>
            <a:endParaRPr lang="en-GB" sz="2400" dirty="0"/>
          </a:p>
          <a:p>
            <a:pPr marL="365760" indent="-283464">
              <a:buFont typeface="Wingdings 2"/>
              <a:buChar char=""/>
              <a:defRPr/>
            </a:pPr>
            <a:r>
              <a:rPr lang="en-GB" sz="2400" dirty="0">
                <a:solidFill>
                  <a:schemeClr val="accent2"/>
                </a:solidFill>
              </a:rPr>
              <a:t>Q 4. Why use curved surfaces instead of square on worktop edges? </a:t>
            </a:r>
          </a:p>
          <a:p>
            <a:pPr marL="365760" indent="-283464">
              <a:buFont typeface="Wingdings 2"/>
              <a:buChar char=""/>
              <a:defRPr/>
            </a:pPr>
            <a:r>
              <a:rPr lang="en-GB" sz="2400" dirty="0"/>
              <a:t>Curved surfaces are less harsh than sharp edges and can reduce the appearance of thicker boards like on Kitchen Worktops.</a:t>
            </a:r>
          </a:p>
          <a:p>
            <a:pPr marL="114300" indent="0">
              <a:lnSpc>
                <a:spcPct val="90000"/>
              </a:lnSpc>
              <a:buNone/>
            </a:pPr>
            <a:endParaRPr lang="en-IE" sz="2400" dirty="0"/>
          </a:p>
          <a:p>
            <a:pPr>
              <a:lnSpc>
                <a:spcPct val="90000"/>
              </a:lnSpc>
            </a:pPr>
            <a:endParaRPr lang="en-US" altLang="en-US" sz="2400" dirty="0"/>
          </a:p>
          <a:p>
            <a:pPr>
              <a:lnSpc>
                <a:spcPct val="90000"/>
              </a:lnSpc>
            </a:pPr>
            <a:endParaRPr lang="en-US" altLang="en-US" sz="3200" dirty="0"/>
          </a:p>
          <a:p>
            <a:pPr eaLnBrk="1" hangingPunct="1"/>
            <a:endParaRPr lang="en-IE" sz="3200" dirty="0"/>
          </a:p>
        </p:txBody>
      </p:sp>
      <p:sp>
        <p:nvSpPr>
          <p:cNvPr id="2" name="Slide Number Placeholder 1">
            <a:extLst>
              <a:ext uri="{FF2B5EF4-FFF2-40B4-BE49-F238E27FC236}">
                <a16:creationId xmlns:a16="http://schemas.microsoft.com/office/drawing/2014/main" id="{5DD9642A-C98C-25DF-FA3C-27D47F16FD5F}"/>
              </a:ext>
            </a:extLst>
          </p:cNvPr>
          <p:cNvSpPr>
            <a:spLocks noGrp="1"/>
          </p:cNvSpPr>
          <p:nvPr>
            <p:ph type="sldNum" sz="quarter" idx="12"/>
          </p:nvPr>
        </p:nvSpPr>
        <p:spPr/>
        <p:txBody>
          <a:bodyPr/>
          <a:lstStyle/>
          <a:p>
            <a:fld id="{9155582F-4C7A-41C7-B992-AD0C76DBDBCD}" type="slidenum">
              <a:rPr lang="en-GB" smtClean="0"/>
              <a:t>4</a:t>
            </a:fld>
            <a:endParaRPr lang="en-GB"/>
          </a:p>
        </p:txBody>
      </p:sp>
      <p:sp>
        <p:nvSpPr>
          <p:cNvPr id="4" name="Footer Placeholder 3">
            <a:extLst>
              <a:ext uri="{FF2B5EF4-FFF2-40B4-BE49-F238E27FC236}">
                <a16:creationId xmlns:a16="http://schemas.microsoft.com/office/drawing/2014/main" id="{0AEA9A48-EDBC-2080-4BFF-BB501A829B63}"/>
              </a:ext>
            </a:extLst>
          </p:cNvPr>
          <p:cNvSpPr>
            <a:spLocks noGrp="1"/>
          </p:cNvSpPr>
          <p:nvPr>
            <p:ph type="ftr" sz="quarter" idx="11"/>
          </p:nvPr>
        </p:nvSpPr>
        <p:spPr/>
        <p:txBody>
          <a:bodyPr/>
          <a:lstStyle/>
          <a:p>
            <a:r>
              <a:rPr lang="en-GB"/>
              <a:t>Jennifer Byrne 2025</a:t>
            </a:r>
          </a:p>
        </p:txBody>
      </p:sp>
    </p:spTree>
    <p:extLst>
      <p:ext uri="{BB962C8B-B14F-4D97-AF65-F5344CB8AC3E}">
        <p14:creationId xmlns:p14="http://schemas.microsoft.com/office/powerpoint/2010/main" val="1575921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6">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50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621B71-AE66-3900-1A53-BDD7D8BD0E8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A8928CC-AE3C-0812-9F17-5E05DAE86CA6}"/>
              </a:ext>
            </a:extLst>
          </p:cNvPr>
          <p:cNvSpPr>
            <a:spLocks noGrp="1"/>
          </p:cNvSpPr>
          <p:nvPr>
            <p:ph type="title"/>
          </p:nvPr>
        </p:nvSpPr>
        <p:spPr/>
        <p:txBody>
          <a:bodyPr/>
          <a:lstStyle/>
          <a:p>
            <a:pPr>
              <a:defRPr/>
            </a:pPr>
            <a:r>
              <a:rPr lang="en-IE" sz="3200" dirty="0">
                <a:solidFill>
                  <a:schemeClr val="tx2">
                    <a:satMod val="130000"/>
                  </a:schemeClr>
                </a:solidFill>
              </a:rPr>
              <a:t>Questions</a:t>
            </a:r>
            <a:endParaRPr lang="en-IE" sz="3200" dirty="0"/>
          </a:p>
        </p:txBody>
      </p:sp>
      <p:sp>
        <p:nvSpPr>
          <p:cNvPr id="21506" name="Content Placeholder 1">
            <a:extLst>
              <a:ext uri="{FF2B5EF4-FFF2-40B4-BE49-F238E27FC236}">
                <a16:creationId xmlns:a16="http://schemas.microsoft.com/office/drawing/2014/main" id="{FCA47B69-36D0-DE5A-FE01-1792AFBB0059}"/>
              </a:ext>
            </a:extLst>
          </p:cNvPr>
          <p:cNvSpPr>
            <a:spLocks noGrp="1"/>
          </p:cNvSpPr>
          <p:nvPr>
            <p:ph idx="1"/>
          </p:nvPr>
        </p:nvSpPr>
        <p:spPr>
          <a:xfrm>
            <a:off x="609600" y="1417638"/>
            <a:ext cx="10160000" cy="4800600"/>
          </a:xfrm>
        </p:spPr>
        <p:txBody>
          <a:bodyPr>
            <a:normAutofit/>
          </a:bodyPr>
          <a:lstStyle/>
          <a:p>
            <a:pPr marL="365760" indent="-283464">
              <a:buFont typeface="Wingdings 2"/>
              <a:buChar char=""/>
              <a:defRPr/>
            </a:pPr>
            <a:r>
              <a:rPr lang="en-GB" sz="2400" dirty="0">
                <a:solidFill>
                  <a:schemeClr val="accent2"/>
                </a:solidFill>
              </a:rPr>
              <a:t>Q 5. What is post forming?</a:t>
            </a:r>
          </a:p>
          <a:p>
            <a:pPr marL="365760" indent="-283464">
              <a:buFont typeface="Wingdings 2"/>
              <a:buChar char=""/>
              <a:defRPr/>
            </a:pPr>
            <a:r>
              <a:rPr lang="en-GB" sz="2400" dirty="0"/>
              <a:t>Post forming is bending a flat sheet of laminate over a defined shape using a wiping action, heat and even constant pressure.</a:t>
            </a:r>
          </a:p>
          <a:p>
            <a:pPr marL="365760" indent="-283464">
              <a:buFont typeface="Wingdings 2"/>
              <a:buChar char=""/>
              <a:defRPr/>
            </a:pPr>
            <a:r>
              <a:rPr lang="en-GB" sz="2400" dirty="0">
                <a:solidFill>
                  <a:schemeClr val="accent2"/>
                </a:solidFill>
              </a:rPr>
              <a:t>Q 6.  Where can post-formed Laminate be used and why is it used for that purpose?</a:t>
            </a:r>
          </a:p>
          <a:p>
            <a:pPr marL="365760" indent="-283464">
              <a:buFont typeface="Wingdings 2"/>
              <a:buChar char=""/>
              <a:defRPr/>
            </a:pPr>
            <a:r>
              <a:rPr lang="en-GB" sz="2400" dirty="0"/>
              <a:t>Post-formed Laminate can be used on internal and external angles gives one continuous surface which eliminates  joints in which dirt and water can gather.</a:t>
            </a:r>
          </a:p>
          <a:p>
            <a:pPr marL="365760" indent="-283464">
              <a:buFont typeface="Wingdings 2"/>
              <a:buChar char=""/>
              <a:defRPr/>
            </a:pPr>
            <a:r>
              <a:rPr lang="en-GB" sz="2400" dirty="0">
                <a:solidFill>
                  <a:schemeClr val="accent2"/>
                </a:solidFill>
              </a:rPr>
              <a:t>Q 7. Give three advantages for using plastic laminated worktop over solid marble worktop.</a:t>
            </a:r>
          </a:p>
          <a:p>
            <a:pPr marL="365760" indent="-283464">
              <a:buFont typeface="Wingdings 2"/>
              <a:buChar char=""/>
              <a:defRPr/>
            </a:pPr>
            <a:r>
              <a:rPr lang="en-GB" sz="2400" dirty="0"/>
              <a:t>It would be cheaper, easier to fit, lighter than Marble and no maintenance. </a:t>
            </a:r>
          </a:p>
          <a:p>
            <a:pPr marL="365760" indent="-283464">
              <a:buFont typeface="Wingdings 2"/>
              <a:buChar char=""/>
              <a:defRPr/>
            </a:pPr>
            <a:endParaRPr lang="en-GB" sz="2400" dirty="0"/>
          </a:p>
          <a:p>
            <a:pPr marL="114300" indent="0">
              <a:lnSpc>
                <a:spcPct val="90000"/>
              </a:lnSpc>
              <a:buNone/>
            </a:pPr>
            <a:endParaRPr lang="en-IE" sz="2400" dirty="0"/>
          </a:p>
          <a:p>
            <a:pPr>
              <a:lnSpc>
                <a:spcPct val="90000"/>
              </a:lnSpc>
            </a:pPr>
            <a:endParaRPr lang="en-US" altLang="en-US" sz="2400" dirty="0"/>
          </a:p>
          <a:p>
            <a:pPr>
              <a:lnSpc>
                <a:spcPct val="90000"/>
              </a:lnSpc>
            </a:pPr>
            <a:endParaRPr lang="en-US" altLang="en-US" sz="3200" dirty="0"/>
          </a:p>
          <a:p>
            <a:pPr eaLnBrk="1" hangingPunct="1"/>
            <a:endParaRPr lang="en-IE" sz="3200" dirty="0"/>
          </a:p>
        </p:txBody>
      </p:sp>
      <p:sp>
        <p:nvSpPr>
          <p:cNvPr id="2" name="Slide Number Placeholder 1">
            <a:extLst>
              <a:ext uri="{FF2B5EF4-FFF2-40B4-BE49-F238E27FC236}">
                <a16:creationId xmlns:a16="http://schemas.microsoft.com/office/drawing/2014/main" id="{1842F911-6A6B-58EA-3574-56D1A0312C9E}"/>
              </a:ext>
            </a:extLst>
          </p:cNvPr>
          <p:cNvSpPr>
            <a:spLocks noGrp="1"/>
          </p:cNvSpPr>
          <p:nvPr>
            <p:ph type="sldNum" sz="quarter" idx="12"/>
          </p:nvPr>
        </p:nvSpPr>
        <p:spPr/>
        <p:txBody>
          <a:bodyPr/>
          <a:lstStyle/>
          <a:p>
            <a:fld id="{9155582F-4C7A-41C7-B992-AD0C76DBDBCD}" type="slidenum">
              <a:rPr lang="en-GB" smtClean="0"/>
              <a:t>5</a:t>
            </a:fld>
            <a:endParaRPr lang="en-GB"/>
          </a:p>
        </p:txBody>
      </p:sp>
      <p:sp>
        <p:nvSpPr>
          <p:cNvPr id="4" name="Footer Placeholder 3">
            <a:extLst>
              <a:ext uri="{FF2B5EF4-FFF2-40B4-BE49-F238E27FC236}">
                <a16:creationId xmlns:a16="http://schemas.microsoft.com/office/drawing/2014/main" id="{28F289ED-A4E9-B2F8-E33F-59D877789327}"/>
              </a:ext>
            </a:extLst>
          </p:cNvPr>
          <p:cNvSpPr>
            <a:spLocks noGrp="1"/>
          </p:cNvSpPr>
          <p:nvPr>
            <p:ph type="ftr" sz="quarter" idx="11"/>
          </p:nvPr>
        </p:nvSpPr>
        <p:spPr/>
        <p:txBody>
          <a:bodyPr/>
          <a:lstStyle/>
          <a:p>
            <a:r>
              <a:rPr lang="en-GB"/>
              <a:t>Jennifer Byrne 2025</a:t>
            </a:r>
          </a:p>
        </p:txBody>
      </p:sp>
    </p:spTree>
    <p:extLst>
      <p:ext uri="{BB962C8B-B14F-4D97-AF65-F5344CB8AC3E}">
        <p14:creationId xmlns:p14="http://schemas.microsoft.com/office/powerpoint/2010/main" val="438807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50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50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50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1B6C6D-397E-23BD-E7E5-D8C2349945A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3380A55-9776-ED60-F7F0-2079444926B6}"/>
              </a:ext>
            </a:extLst>
          </p:cNvPr>
          <p:cNvSpPr>
            <a:spLocks noGrp="1"/>
          </p:cNvSpPr>
          <p:nvPr>
            <p:ph type="title"/>
          </p:nvPr>
        </p:nvSpPr>
        <p:spPr/>
        <p:txBody>
          <a:bodyPr/>
          <a:lstStyle/>
          <a:p>
            <a:pPr>
              <a:defRPr/>
            </a:pPr>
            <a:r>
              <a:rPr lang="en-IE" sz="3200" dirty="0">
                <a:solidFill>
                  <a:schemeClr val="tx2">
                    <a:satMod val="130000"/>
                  </a:schemeClr>
                </a:solidFill>
              </a:rPr>
              <a:t>Questions</a:t>
            </a:r>
            <a:endParaRPr lang="en-IE" sz="3200" dirty="0"/>
          </a:p>
        </p:txBody>
      </p:sp>
      <p:sp>
        <p:nvSpPr>
          <p:cNvPr id="21506" name="Content Placeholder 1">
            <a:extLst>
              <a:ext uri="{FF2B5EF4-FFF2-40B4-BE49-F238E27FC236}">
                <a16:creationId xmlns:a16="http://schemas.microsoft.com/office/drawing/2014/main" id="{00290E97-050C-B976-B014-1A12BD463A3C}"/>
              </a:ext>
            </a:extLst>
          </p:cNvPr>
          <p:cNvSpPr>
            <a:spLocks noGrp="1"/>
          </p:cNvSpPr>
          <p:nvPr>
            <p:ph idx="1"/>
          </p:nvPr>
        </p:nvSpPr>
        <p:spPr>
          <a:xfrm>
            <a:off x="609600" y="1417638"/>
            <a:ext cx="10160000" cy="4800600"/>
          </a:xfrm>
        </p:spPr>
        <p:txBody>
          <a:bodyPr>
            <a:normAutofit/>
          </a:bodyPr>
          <a:lstStyle/>
          <a:p>
            <a:pPr marL="365760" indent="-283464">
              <a:buFont typeface="Wingdings 2"/>
              <a:buChar char=""/>
              <a:defRPr/>
            </a:pPr>
            <a:r>
              <a:rPr lang="en-GB" sz="2400" dirty="0">
                <a:solidFill>
                  <a:schemeClr val="accent2"/>
                </a:solidFill>
              </a:rPr>
              <a:t>Q 8. Give three advantages for using Plastic Laminates.</a:t>
            </a:r>
          </a:p>
          <a:p>
            <a:pPr marL="365760" indent="-283464">
              <a:buFont typeface="Wingdings 2"/>
              <a:buChar char=""/>
              <a:defRPr/>
            </a:pPr>
            <a:r>
              <a:rPr lang="en-GB" sz="2400" dirty="0"/>
              <a:t>Plastic laminate is durable, available in a wide variety of patterns and colours. Plastic laminates have outstanding qualities of likeness, toughness,  resistance to heat, moisture, acids etc.</a:t>
            </a:r>
          </a:p>
          <a:p>
            <a:pPr marL="365760" indent="-283464">
              <a:buFont typeface="Wingdings 2"/>
              <a:buChar char=""/>
              <a:defRPr/>
            </a:pPr>
            <a:endParaRPr lang="en-GB" sz="2400" dirty="0"/>
          </a:p>
          <a:p>
            <a:pPr marL="365760" indent="-283464">
              <a:buFont typeface="Wingdings 2"/>
              <a:buChar char=""/>
              <a:defRPr/>
            </a:pPr>
            <a:r>
              <a:rPr lang="en-GB" sz="2400" dirty="0">
                <a:solidFill>
                  <a:schemeClr val="accent2"/>
                </a:solidFill>
              </a:rPr>
              <a:t>Q 9. Why is core preparation crucial for laminating. </a:t>
            </a:r>
          </a:p>
          <a:p>
            <a:pPr marL="365760" indent="-283464">
              <a:buFont typeface="Wingdings 2"/>
              <a:buChar char=""/>
              <a:defRPr/>
            </a:pPr>
            <a:r>
              <a:rPr lang="en-GB" sz="2400" dirty="0"/>
              <a:t>The radius edge or shape must be smooth and continuous and free from dust any bumps or hollows will interfere with the bond and show through on the surface of the laminate, esp. on thin or glossy ones.</a:t>
            </a:r>
          </a:p>
          <a:p>
            <a:pPr marL="365760" indent="-283464">
              <a:buFont typeface="Wingdings 2"/>
              <a:buChar char=""/>
              <a:defRPr/>
            </a:pPr>
            <a:endParaRPr lang="en-GB" sz="2400" dirty="0"/>
          </a:p>
          <a:p>
            <a:pPr marL="114300" indent="0">
              <a:lnSpc>
                <a:spcPct val="90000"/>
              </a:lnSpc>
              <a:buNone/>
            </a:pPr>
            <a:endParaRPr lang="en-IE" sz="2400" dirty="0"/>
          </a:p>
          <a:p>
            <a:pPr>
              <a:lnSpc>
                <a:spcPct val="90000"/>
              </a:lnSpc>
            </a:pPr>
            <a:endParaRPr lang="en-US" altLang="en-US" sz="2400" dirty="0"/>
          </a:p>
          <a:p>
            <a:pPr>
              <a:lnSpc>
                <a:spcPct val="90000"/>
              </a:lnSpc>
            </a:pPr>
            <a:endParaRPr lang="en-US" altLang="en-US" sz="3200" dirty="0"/>
          </a:p>
          <a:p>
            <a:pPr eaLnBrk="1" hangingPunct="1"/>
            <a:endParaRPr lang="en-IE" sz="3200" dirty="0"/>
          </a:p>
        </p:txBody>
      </p:sp>
      <p:sp>
        <p:nvSpPr>
          <p:cNvPr id="2" name="Slide Number Placeholder 1">
            <a:extLst>
              <a:ext uri="{FF2B5EF4-FFF2-40B4-BE49-F238E27FC236}">
                <a16:creationId xmlns:a16="http://schemas.microsoft.com/office/drawing/2014/main" id="{DB176652-C2FC-C2A8-9EE9-1992BA5CA4D7}"/>
              </a:ext>
            </a:extLst>
          </p:cNvPr>
          <p:cNvSpPr>
            <a:spLocks noGrp="1"/>
          </p:cNvSpPr>
          <p:nvPr>
            <p:ph type="sldNum" sz="quarter" idx="12"/>
          </p:nvPr>
        </p:nvSpPr>
        <p:spPr/>
        <p:txBody>
          <a:bodyPr/>
          <a:lstStyle/>
          <a:p>
            <a:fld id="{9155582F-4C7A-41C7-B992-AD0C76DBDBCD}" type="slidenum">
              <a:rPr lang="en-GB" smtClean="0"/>
              <a:t>6</a:t>
            </a:fld>
            <a:endParaRPr lang="en-GB"/>
          </a:p>
        </p:txBody>
      </p:sp>
      <p:sp>
        <p:nvSpPr>
          <p:cNvPr id="4" name="Footer Placeholder 3">
            <a:extLst>
              <a:ext uri="{FF2B5EF4-FFF2-40B4-BE49-F238E27FC236}">
                <a16:creationId xmlns:a16="http://schemas.microsoft.com/office/drawing/2014/main" id="{56253B69-91F6-5548-CAFB-17995AAD958E}"/>
              </a:ext>
            </a:extLst>
          </p:cNvPr>
          <p:cNvSpPr>
            <a:spLocks noGrp="1"/>
          </p:cNvSpPr>
          <p:nvPr>
            <p:ph type="ftr" sz="quarter" idx="11"/>
          </p:nvPr>
        </p:nvSpPr>
        <p:spPr/>
        <p:txBody>
          <a:bodyPr/>
          <a:lstStyle/>
          <a:p>
            <a:r>
              <a:rPr lang="en-GB"/>
              <a:t>Jennifer Byrne 2025</a:t>
            </a:r>
          </a:p>
        </p:txBody>
      </p:sp>
    </p:spTree>
    <p:extLst>
      <p:ext uri="{BB962C8B-B14F-4D97-AF65-F5344CB8AC3E}">
        <p14:creationId xmlns:p14="http://schemas.microsoft.com/office/powerpoint/2010/main" val="1183466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6">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50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C7AC2C-9448-6EEC-D721-BFC82B205B2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DF349F3-DDE2-BE92-FCBE-032AD1CFDF1E}"/>
              </a:ext>
            </a:extLst>
          </p:cNvPr>
          <p:cNvSpPr>
            <a:spLocks noGrp="1"/>
          </p:cNvSpPr>
          <p:nvPr>
            <p:ph type="title"/>
          </p:nvPr>
        </p:nvSpPr>
        <p:spPr/>
        <p:txBody>
          <a:bodyPr/>
          <a:lstStyle/>
          <a:p>
            <a:pPr>
              <a:defRPr/>
            </a:pPr>
            <a:r>
              <a:rPr lang="en-IE" sz="3200" dirty="0">
                <a:solidFill>
                  <a:schemeClr val="tx2">
                    <a:satMod val="130000"/>
                  </a:schemeClr>
                </a:solidFill>
              </a:rPr>
              <a:t>Questions</a:t>
            </a:r>
            <a:endParaRPr lang="en-IE" sz="3200" dirty="0"/>
          </a:p>
        </p:txBody>
      </p:sp>
      <p:sp>
        <p:nvSpPr>
          <p:cNvPr id="21506" name="Content Placeholder 1">
            <a:extLst>
              <a:ext uri="{FF2B5EF4-FFF2-40B4-BE49-F238E27FC236}">
                <a16:creationId xmlns:a16="http://schemas.microsoft.com/office/drawing/2014/main" id="{F42A7764-61D1-D9D4-07A4-3ED909C63C24}"/>
              </a:ext>
            </a:extLst>
          </p:cNvPr>
          <p:cNvSpPr>
            <a:spLocks noGrp="1"/>
          </p:cNvSpPr>
          <p:nvPr>
            <p:ph idx="1"/>
          </p:nvPr>
        </p:nvSpPr>
        <p:spPr>
          <a:xfrm>
            <a:off x="609600" y="1417638"/>
            <a:ext cx="10160000" cy="4800600"/>
          </a:xfrm>
        </p:spPr>
        <p:txBody>
          <a:bodyPr>
            <a:normAutofit/>
          </a:bodyPr>
          <a:lstStyle/>
          <a:p>
            <a:pPr marL="365760" indent="-283464">
              <a:buFont typeface="Wingdings 2"/>
              <a:buChar char=""/>
              <a:defRPr/>
            </a:pPr>
            <a:r>
              <a:rPr lang="en-GB" sz="2400" dirty="0">
                <a:solidFill>
                  <a:schemeClr val="accent2"/>
                </a:solidFill>
              </a:rPr>
              <a:t>Q 10. Describe how a laminate is post formed over a worktop with a curved edge. </a:t>
            </a:r>
          </a:p>
          <a:p>
            <a:pPr marL="365760" indent="-283464">
              <a:buFont typeface="Wingdings 2"/>
              <a:buChar char=""/>
              <a:defRPr/>
            </a:pPr>
            <a:r>
              <a:rPr lang="en-GB" sz="2400" dirty="0"/>
              <a:t>The laminate is bonded to the flat area of the worktop before bending takes place. The worktop is placed onto machines using continuous forming process. The worktop passes through an infra red heating zone, which heats the over sailing portion of the laminate, past the stainless steel bars which turn the now softened laminate over the profiled edge. Rollers push the laminate onto the glued surface of the curved edge. </a:t>
            </a:r>
          </a:p>
          <a:p>
            <a:pPr marL="365760" indent="-283464">
              <a:buFont typeface="Wingdings 2"/>
              <a:buChar char=""/>
              <a:defRPr/>
            </a:pPr>
            <a:endParaRPr lang="en-GB" sz="2400" dirty="0"/>
          </a:p>
          <a:p>
            <a:pPr marL="114300" indent="0">
              <a:lnSpc>
                <a:spcPct val="90000"/>
              </a:lnSpc>
              <a:buNone/>
            </a:pPr>
            <a:endParaRPr lang="en-IE" sz="2400" dirty="0"/>
          </a:p>
          <a:p>
            <a:pPr>
              <a:lnSpc>
                <a:spcPct val="90000"/>
              </a:lnSpc>
            </a:pPr>
            <a:endParaRPr lang="en-US" altLang="en-US" sz="2400" dirty="0"/>
          </a:p>
          <a:p>
            <a:pPr>
              <a:lnSpc>
                <a:spcPct val="90000"/>
              </a:lnSpc>
            </a:pPr>
            <a:endParaRPr lang="en-US" altLang="en-US" sz="3200" dirty="0"/>
          </a:p>
          <a:p>
            <a:pPr eaLnBrk="1" hangingPunct="1"/>
            <a:endParaRPr lang="en-IE" sz="3200" dirty="0"/>
          </a:p>
        </p:txBody>
      </p:sp>
      <p:sp>
        <p:nvSpPr>
          <p:cNvPr id="2" name="Slide Number Placeholder 1">
            <a:extLst>
              <a:ext uri="{FF2B5EF4-FFF2-40B4-BE49-F238E27FC236}">
                <a16:creationId xmlns:a16="http://schemas.microsoft.com/office/drawing/2014/main" id="{0C7440A5-B6A1-DA5E-A322-252EA176B3AE}"/>
              </a:ext>
            </a:extLst>
          </p:cNvPr>
          <p:cNvSpPr>
            <a:spLocks noGrp="1"/>
          </p:cNvSpPr>
          <p:nvPr>
            <p:ph type="sldNum" sz="quarter" idx="12"/>
          </p:nvPr>
        </p:nvSpPr>
        <p:spPr/>
        <p:txBody>
          <a:bodyPr/>
          <a:lstStyle/>
          <a:p>
            <a:fld id="{9155582F-4C7A-41C7-B992-AD0C76DBDBCD}" type="slidenum">
              <a:rPr lang="en-GB" smtClean="0"/>
              <a:t>7</a:t>
            </a:fld>
            <a:endParaRPr lang="en-GB"/>
          </a:p>
        </p:txBody>
      </p:sp>
      <p:sp>
        <p:nvSpPr>
          <p:cNvPr id="4" name="Footer Placeholder 3">
            <a:extLst>
              <a:ext uri="{FF2B5EF4-FFF2-40B4-BE49-F238E27FC236}">
                <a16:creationId xmlns:a16="http://schemas.microsoft.com/office/drawing/2014/main" id="{F149C3E9-DBAF-D558-01D2-1D488C9D733A}"/>
              </a:ext>
            </a:extLst>
          </p:cNvPr>
          <p:cNvSpPr>
            <a:spLocks noGrp="1"/>
          </p:cNvSpPr>
          <p:nvPr>
            <p:ph type="ftr" sz="quarter" idx="11"/>
          </p:nvPr>
        </p:nvSpPr>
        <p:spPr/>
        <p:txBody>
          <a:bodyPr/>
          <a:lstStyle/>
          <a:p>
            <a:r>
              <a:rPr lang="en-GB"/>
              <a:t>Jennifer Byrne 2025</a:t>
            </a:r>
          </a:p>
        </p:txBody>
      </p:sp>
    </p:spTree>
    <p:extLst>
      <p:ext uri="{BB962C8B-B14F-4D97-AF65-F5344CB8AC3E}">
        <p14:creationId xmlns:p14="http://schemas.microsoft.com/office/powerpoint/2010/main" val="1300697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533338-AC59-96D3-5E4D-0EFE53C3F0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1F51ED1-B697-8AAA-964F-59898798384E}"/>
              </a:ext>
            </a:extLst>
          </p:cNvPr>
          <p:cNvSpPr>
            <a:spLocks noGrp="1"/>
          </p:cNvSpPr>
          <p:nvPr>
            <p:ph type="title"/>
          </p:nvPr>
        </p:nvSpPr>
        <p:spPr/>
        <p:txBody>
          <a:bodyPr/>
          <a:lstStyle/>
          <a:p>
            <a:pPr>
              <a:defRPr/>
            </a:pPr>
            <a:r>
              <a:rPr lang="en-IE" sz="3200" dirty="0">
                <a:solidFill>
                  <a:schemeClr val="tx2">
                    <a:satMod val="130000"/>
                  </a:schemeClr>
                </a:solidFill>
              </a:rPr>
              <a:t>Questions</a:t>
            </a:r>
            <a:endParaRPr lang="en-IE" sz="3200" dirty="0"/>
          </a:p>
        </p:txBody>
      </p:sp>
      <p:sp>
        <p:nvSpPr>
          <p:cNvPr id="21506" name="Content Placeholder 1">
            <a:extLst>
              <a:ext uri="{FF2B5EF4-FFF2-40B4-BE49-F238E27FC236}">
                <a16:creationId xmlns:a16="http://schemas.microsoft.com/office/drawing/2014/main" id="{FAF58CB2-4467-E694-D2BB-54E4BE747CA2}"/>
              </a:ext>
            </a:extLst>
          </p:cNvPr>
          <p:cNvSpPr>
            <a:spLocks noGrp="1"/>
          </p:cNvSpPr>
          <p:nvPr>
            <p:ph idx="1"/>
          </p:nvPr>
        </p:nvSpPr>
        <p:spPr>
          <a:xfrm>
            <a:off x="609600" y="1417638"/>
            <a:ext cx="10160000" cy="4800600"/>
          </a:xfrm>
        </p:spPr>
        <p:txBody>
          <a:bodyPr>
            <a:normAutofit/>
          </a:bodyPr>
          <a:lstStyle/>
          <a:p>
            <a:pPr marL="365760" indent="-283464">
              <a:buFont typeface="Wingdings 2"/>
              <a:buChar char=""/>
              <a:defRPr/>
            </a:pPr>
            <a:r>
              <a:rPr lang="en-GB" sz="2400" dirty="0">
                <a:solidFill>
                  <a:schemeClr val="accent2"/>
                </a:solidFill>
              </a:rPr>
              <a:t>Q 11. Describe the effect too much heat has on the plastic laminate during the post-forming process. </a:t>
            </a:r>
          </a:p>
          <a:p>
            <a:pPr marL="365760" indent="-283464">
              <a:buFont typeface="Wingdings 2"/>
              <a:buChar char=""/>
              <a:defRPr/>
            </a:pPr>
            <a:r>
              <a:rPr lang="en-GB" sz="2400" dirty="0"/>
              <a:t>If too much heat is applied to the laminate during the post-forming process the laminate can become discoloured or blistered.</a:t>
            </a:r>
          </a:p>
          <a:p>
            <a:pPr marL="365760" indent="-283464">
              <a:buFont typeface="Wingdings 2"/>
              <a:buChar char=""/>
              <a:defRPr/>
            </a:pPr>
            <a:endParaRPr lang="en-GB" sz="2400" dirty="0"/>
          </a:p>
          <a:p>
            <a:pPr marL="365760" indent="-283464">
              <a:buFont typeface="Wingdings 2"/>
              <a:buChar char=""/>
              <a:defRPr/>
            </a:pPr>
            <a:r>
              <a:rPr lang="en-GB" sz="2400" dirty="0">
                <a:solidFill>
                  <a:schemeClr val="accent2"/>
                </a:solidFill>
              </a:rPr>
              <a:t>Q 12. List 5 requirements for good quality laminates.</a:t>
            </a:r>
          </a:p>
          <a:p>
            <a:pPr marL="365760" indent="-283464">
              <a:buFont typeface="Wingdings 2"/>
              <a:buChar char=""/>
              <a:defRPr/>
            </a:pPr>
            <a:r>
              <a:rPr lang="en-GB" sz="2400" dirty="0"/>
              <a:t>Resistance to surface abrasion, boiling water &amp; steam, dry heat, impact, cracking &amp; scratching, discolouration &amp; colour change under artificial lighting, cigarette burns. Dimensional stability. </a:t>
            </a:r>
          </a:p>
          <a:p>
            <a:pPr marL="365760" indent="-283464">
              <a:buFont typeface="Wingdings 2"/>
              <a:buChar char=""/>
              <a:defRPr/>
            </a:pPr>
            <a:endParaRPr lang="en-GB" sz="2400" dirty="0"/>
          </a:p>
          <a:p>
            <a:pPr marL="114300" indent="0">
              <a:lnSpc>
                <a:spcPct val="90000"/>
              </a:lnSpc>
              <a:buNone/>
            </a:pPr>
            <a:endParaRPr lang="en-IE" sz="2400" dirty="0"/>
          </a:p>
          <a:p>
            <a:pPr>
              <a:lnSpc>
                <a:spcPct val="90000"/>
              </a:lnSpc>
            </a:pPr>
            <a:endParaRPr lang="en-US" altLang="en-US" sz="2400" dirty="0"/>
          </a:p>
          <a:p>
            <a:pPr>
              <a:lnSpc>
                <a:spcPct val="90000"/>
              </a:lnSpc>
            </a:pPr>
            <a:endParaRPr lang="en-US" altLang="en-US" sz="3200" dirty="0"/>
          </a:p>
          <a:p>
            <a:pPr eaLnBrk="1" hangingPunct="1"/>
            <a:endParaRPr lang="en-IE" sz="3200" dirty="0"/>
          </a:p>
        </p:txBody>
      </p:sp>
      <p:sp>
        <p:nvSpPr>
          <p:cNvPr id="2" name="Slide Number Placeholder 1">
            <a:extLst>
              <a:ext uri="{FF2B5EF4-FFF2-40B4-BE49-F238E27FC236}">
                <a16:creationId xmlns:a16="http://schemas.microsoft.com/office/drawing/2014/main" id="{60A33321-AA1C-D913-4549-C3C2A9F7E82C}"/>
              </a:ext>
            </a:extLst>
          </p:cNvPr>
          <p:cNvSpPr>
            <a:spLocks noGrp="1"/>
          </p:cNvSpPr>
          <p:nvPr>
            <p:ph type="sldNum" sz="quarter" idx="12"/>
          </p:nvPr>
        </p:nvSpPr>
        <p:spPr/>
        <p:txBody>
          <a:bodyPr/>
          <a:lstStyle/>
          <a:p>
            <a:fld id="{9155582F-4C7A-41C7-B992-AD0C76DBDBCD}" type="slidenum">
              <a:rPr lang="en-GB" smtClean="0"/>
              <a:t>8</a:t>
            </a:fld>
            <a:endParaRPr lang="en-GB"/>
          </a:p>
        </p:txBody>
      </p:sp>
      <p:sp>
        <p:nvSpPr>
          <p:cNvPr id="4" name="Footer Placeholder 3">
            <a:extLst>
              <a:ext uri="{FF2B5EF4-FFF2-40B4-BE49-F238E27FC236}">
                <a16:creationId xmlns:a16="http://schemas.microsoft.com/office/drawing/2014/main" id="{61BB24D5-F522-BAD8-E386-6714EEBBBF2D}"/>
              </a:ext>
            </a:extLst>
          </p:cNvPr>
          <p:cNvSpPr>
            <a:spLocks noGrp="1"/>
          </p:cNvSpPr>
          <p:nvPr>
            <p:ph type="ftr" sz="quarter" idx="11"/>
          </p:nvPr>
        </p:nvSpPr>
        <p:spPr/>
        <p:txBody>
          <a:bodyPr/>
          <a:lstStyle/>
          <a:p>
            <a:r>
              <a:rPr lang="en-GB"/>
              <a:t>Jennifer Byrne 2025</a:t>
            </a:r>
          </a:p>
        </p:txBody>
      </p:sp>
    </p:spTree>
    <p:extLst>
      <p:ext uri="{BB962C8B-B14F-4D97-AF65-F5344CB8AC3E}">
        <p14:creationId xmlns:p14="http://schemas.microsoft.com/office/powerpoint/2010/main" val="3511454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6">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50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107</TotalTime>
  <Words>680</Words>
  <Application>Microsoft Office PowerPoint</Application>
  <PresentationFormat>Widescreen</PresentationFormat>
  <Paragraphs>82</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Cambria</vt:lpstr>
      <vt:lpstr>Wingdings 2</vt:lpstr>
      <vt:lpstr>Adjacency</vt:lpstr>
      <vt:lpstr>PowerPoint Presentation</vt:lpstr>
      <vt:lpstr>Instructions </vt:lpstr>
      <vt:lpstr>Questions</vt:lpstr>
      <vt:lpstr>Questions</vt:lpstr>
      <vt:lpstr>Questions</vt:lpstr>
      <vt:lpstr>Questions</vt:lpstr>
      <vt:lpstr>Questions</vt:lpstr>
      <vt:lpstr>Questions</vt:lpstr>
    </vt:vector>
  </TitlesOfParts>
  <Company>Dublin Institute of Technology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Jennifer Byrne</dc:creator>
  <cp:lastModifiedBy>Jennifer Byrne</cp:lastModifiedBy>
  <cp:revision>12</cp:revision>
  <dcterms:created xsi:type="dcterms:W3CDTF">2016-10-10T10:09:42Z</dcterms:created>
  <dcterms:modified xsi:type="dcterms:W3CDTF">2025-04-04T12:25:04Z</dcterms:modified>
</cp:coreProperties>
</file>