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8" r:id="rId3"/>
    <p:sldId id="264" r:id="rId4"/>
    <p:sldId id="262" r:id="rId5"/>
    <p:sldId id="272" r:id="rId6"/>
    <p:sldId id="273" r:id="rId7"/>
    <p:sldId id="263" r:id="rId8"/>
    <p:sldId id="266" r:id="rId9"/>
    <p:sldId id="277" r:id="rId10"/>
    <p:sldId id="276" r:id="rId11"/>
    <p:sldId id="275" r:id="rId12"/>
    <p:sldId id="274" r:id="rId13"/>
    <p:sldId id="265" r:id="rId14"/>
    <p:sldId id="268" r:id="rId15"/>
    <p:sldId id="269"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77" d="100"/>
          <a:sy n="77" d="100"/>
        </p:scale>
        <p:origin x="108" y="4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09/05/2025</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8F8A62-CED2-4FBF-9D22-75A83B26249A}" type="datetime1">
              <a:rPr lang="en-GB" smtClean="0"/>
              <a:t>09/05/2025</a:t>
            </a:fld>
            <a:endParaRPr lang="en-GB"/>
          </a:p>
        </p:txBody>
      </p:sp>
      <p:sp>
        <p:nvSpPr>
          <p:cNvPr id="5" name="Footer Placeholder 4"/>
          <p:cNvSpPr>
            <a:spLocks noGrp="1"/>
          </p:cNvSpPr>
          <p:nvPr>
            <p:ph type="ftr" sz="quarter" idx="11"/>
          </p:nvPr>
        </p:nvSpPr>
        <p:spPr/>
        <p:txBody>
          <a:bodyPr/>
          <a:lstStyle/>
          <a:p>
            <a:r>
              <a:rPr lang="en-GB"/>
              <a:t>Jennifer Byrne 2023</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5A1460-ED8B-49A9-9B0F-051419AB1236}" type="datetime1">
              <a:rPr lang="en-GB" smtClean="0"/>
              <a:t>09/05/2025</a:t>
            </a:fld>
            <a:endParaRPr lang="en-GB"/>
          </a:p>
        </p:txBody>
      </p:sp>
      <p:sp>
        <p:nvSpPr>
          <p:cNvPr id="5" name="Footer Placeholder 4"/>
          <p:cNvSpPr>
            <a:spLocks noGrp="1"/>
          </p:cNvSpPr>
          <p:nvPr>
            <p:ph type="ftr" sz="quarter" idx="11"/>
          </p:nvPr>
        </p:nvSpPr>
        <p:spPr/>
        <p:txBody>
          <a:bodyPr/>
          <a:lstStyle/>
          <a:p>
            <a:r>
              <a:rPr lang="en-GB"/>
              <a:t>Jennifer Byrne 2023</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B9518C-D20D-4C1E-8B4F-C6F85155647B}" type="datetime1">
              <a:rPr lang="en-GB" smtClean="0"/>
              <a:t>09/05/2025</a:t>
            </a:fld>
            <a:endParaRPr lang="en-GB"/>
          </a:p>
        </p:txBody>
      </p:sp>
      <p:sp>
        <p:nvSpPr>
          <p:cNvPr id="5" name="Footer Placeholder 4"/>
          <p:cNvSpPr>
            <a:spLocks noGrp="1"/>
          </p:cNvSpPr>
          <p:nvPr>
            <p:ph type="ftr" sz="quarter" idx="11"/>
          </p:nvPr>
        </p:nvSpPr>
        <p:spPr/>
        <p:txBody>
          <a:bodyPr/>
          <a:lstStyle/>
          <a:p>
            <a:r>
              <a:rPr lang="en-GB"/>
              <a:t>Jennifer Byrne 2023</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F86E51-63ED-4313-9BA4-E762943BF27E}" type="datetime1">
              <a:rPr lang="en-GB" smtClean="0"/>
              <a:t>09/05/2025</a:t>
            </a:fld>
            <a:endParaRPr lang="en-GB"/>
          </a:p>
        </p:txBody>
      </p:sp>
      <p:sp>
        <p:nvSpPr>
          <p:cNvPr id="5" name="Footer Placeholder 4"/>
          <p:cNvSpPr>
            <a:spLocks noGrp="1"/>
          </p:cNvSpPr>
          <p:nvPr>
            <p:ph type="ftr" sz="quarter" idx="11"/>
          </p:nvPr>
        </p:nvSpPr>
        <p:spPr/>
        <p:txBody>
          <a:bodyPr/>
          <a:lstStyle/>
          <a:p>
            <a:r>
              <a:rPr lang="en-GB"/>
              <a:t>Jennifer Byrne 2023</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86D1B-9C82-46DE-BC87-A471025A4350}" type="datetime1">
              <a:rPr lang="en-GB" smtClean="0"/>
              <a:t>09/05/2025</a:t>
            </a:fld>
            <a:endParaRPr lang="en-GB"/>
          </a:p>
        </p:txBody>
      </p:sp>
      <p:sp>
        <p:nvSpPr>
          <p:cNvPr id="5" name="Footer Placeholder 4"/>
          <p:cNvSpPr>
            <a:spLocks noGrp="1"/>
          </p:cNvSpPr>
          <p:nvPr>
            <p:ph type="ftr" sz="quarter" idx="11"/>
          </p:nvPr>
        </p:nvSpPr>
        <p:spPr/>
        <p:txBody>
          <a:bodyPr/>
          <a:lstStyle/>
          <a:p>
            <a:r>
              <a:rPr lang="en-GB"/>
              <a:t>Jennifer Byrne 2023</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C94573-DFAB-4B78-BAFA-55B9FC05BA46}" type="datetime1">
              <a:rPr lang="en-GB" smtClean="0"/>
              <a:t>09/05/2025</a:t>
            </a:fld>
            <a:endParaRPr lang="en-GB"/>
          </a:p>
        </p:txBody>
      </p:sp>
      <p:sp>
        <p:nvSpPr>
          <p:cNvPr id="6" name="Footer Placeholder 5"/>
          <p:cNvSpPr>
            <a:spLocks noGrp="1"/>
          </p:cNvSpPr>
          <p:nvPr>
            <p:ph type="ftr" sz="quarter" idx="11"/>
          </p:nvPr>
        </p:nvSpPr>
        <p:spPr/>
        <p:txBody>
          <a:bodyPr/>
          <a:lstStyle/>
          <a:p>
            <a:r>
              <a:rPr lang="en-GB"/>
              <a:t>Jennifer Byrne 2023</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D553CB-4A71-4D78-9B41-A05EBCBEE676}" type="datetime1">
              <a:rPr lang="en-GB" smtClean="0"/>
              <a:t>09/05/2025</a:t>
            </a:fld>
            <a:endParaRPr lang="en-GB"/>
          </a:p>
        </p:txBody>
      </p:sp>
      <p:sp>
        <p:nvSpPr>
          <p:cNvPr id="8" name="Footer Placeholder 7"/>
          <p:cNvSpPr>
            <a:spLocks noGrp="1"/>
          </p:cNvSpPr>
          <p:nvPr>
            <p:ph type="ftr" sz="quarter" idx="11"/>
          </p:nvPr>
        </p:nvSpPr>
        <p:spPr/>
        <p:txBody>
          <a:bodyPr/>
          <a:lstStyle/>
          <a:p>
            <a:r>
              <a:rPr lang="en-GB"/>
              <a:t>Jennifer Byrne 2023</a:t>
            </a:r>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AAC8F6-555A-41F1-8F3E-ECA29BEA7BE1}" type="datetime1">
              <a:rPr lang="en-GB" smtClean="0"/>
              <a:t>09/05/2025</a:t>
            </a:fld>
            <a:endParaRPr lang="en-GB"/>
          </a:p>
        </p:txBody>
      </p:sp>
      <p:sp>
        <p:nvSpPr>
          <p:cNvPr id="4" name="Footer Placeholder 3"/>
          <p:cNvSpPr>
            <a:spLocks noGrp="1"/>
          </p:cNvSpPr>
          <p:nvPr>
            <p:ph type="ftr" sz="quarter" idx="11"/>
          </p:nvPr>
        </p:nvSpPr>
        <p:spPr/>
        <p:txBody>
          <a:bodyPr/>
          <a:lstStyle/>
          <a:p>
            <a:r>
              <a:rPr lang="en-GB"/>
              <a:t>Jennifer Byrne 2023</a:t>
            </a:r>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D8DD53-EF7A-4A8D-848E-E3881F700F41}" type="datetime1">
              <a:rPr lang="en-GB" smtClean="0"/>
              <a:t>09/05/2025</a:t>
            </a:fld>
            <a:endParaRPr lang="en-GB"/>
          </a:p>
        </p:txBody>
      </p:sp>
      <p:sp>
        <p:nvSpPr>
          <p:cNvPr id="3" name="Footer Placeholder 2"/>
          <p:cNvSpPr>
            <a:spLocks noGrp="1"/>
          </p:cNvSpPr>
          <p:nvPr>
            <p:ph type="ftr" sz="quarter" idx="11"/>
          </p:nvPr>
        </p:nvSpPr>
        <p:spPr/>
        <p:txBody>
          <a:bodyPr/>
          <a:lstStyle/>
          <a:p>
            <a:r>
              <a:rPr lang="en-GB"/>
              <a:t>Jennifer Byrne 2023</a:t>
            </a:r>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92BEF4-927A-465C-9B08-0B3E2115FACF}" type="datetime1">
              <a:rPr lang="en-GB" smtClean="0"/>
              <a:t>09/05/2025</a:t>
            </a:fld>
            <a:endParaRPr lang="en-GB"/>
          </a:p>
        </p:txBody>
      </p:sp>
      <p:sp>
        <p:nvSpPr>
          <p:cNvPr id="6" name="Footer Placeholder 5"/>
          <p:cNvSpPr>
            <a:spLocks noGrp="1"/>
          </p:cNvSpPr>
          <p:nvPr>
            <p:ph type="ftr" sz="quarter" idx="11"/>
          </p:nvPr>
        </p:nvSpPr>
        <p:spPr/>
        <p:txBody>
          <a:bodyPr/>
          <a:lstStyle/>
          <a:p>
            <a:r>
              <a:rPr lang="en-GB"/>
              <a:t>Jennifer Byrne 2023</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8AA22F6-15E3-4F2E-900F-907486E4196C}" type="datetime1">
              <a:rPr lang="en-GB" smtClean="0"/>
              <a:t>09/05/2025</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a:t>Jennifer Byrne 2023</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a:t>Jennifer Byrne 2023</a:t>
            </a: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8AB06D63-C196-4B9F-83FA-1CB8944FC7D1}" type="datetime1">
              <a:rPr lang="en-GB" smtClean="0"/>
              <a:t>09/05/2025</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5" y="496316"/>
            <a:ext cx="9606879" cy="501675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Questions and Answers on Surface Finishes </a:t>
            </a:r>
            <a:r>
              <a:rPr kumimoji="0" lang="en-IE" sz="8000" b="1" i="0" u="none" strike="noStrike" kern="0" cap="none" spc="0" normalizeH="0" baseline="0" noProof="0" dirty="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IE" sz="8000" b="1" i="0" u="none" strike="noStrike" kern="0" cap="none" spc="0" normalizeH="0" baseline="0" noProof="0" dirty="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MS Form Quiz</a:t>
            </a:r>
            <a:endParaRPr kumimoji="0" lang="en-IE" sz="8000" b="0" i="0" u="none" strike="noStrike" kern="0" cap="none" spc="0" normalizeH="0" baseline="0" noProof="0" dirty="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
        <p:nvSpPr>
          <p:cNvPr id="2" name="Footer Placeholder 1">
            <a:extLst>
              <a:ext uri="{FF2B5EF4-FFF2-40B4-BE49-F238E27FC236}">
                <a16:creationId xmlns:a16="http://schemas.microsoft.com/office/drawing/2014/main" id="{5C5B2907-9165-4B28-8690-BD6D4E31C0AF}"/>
              </a:ext>
            </a:extLst>
          </p:cNvPr>
          <p:cNvSpPr>
            <a:spLocks noGrp="1"/>
          </p:cNvSpPr>
          <p:nvPr>
            <p:ph type="ftr" sz="quarter" idx="11"/>
          </p:nvPr>
        </p:nvSpPr>
        <p:spPr/>
        <p:txBody>
          <a:bodyPr/>
          <a:lstStyle/>
          <a:p>
            <a:r>
              <a:rPr lang="en-GB"/>
              <a:t>Jennifer Byrne 2023</a:t>
            </a:r>
          </a:p>
        </p:txBody>
      </p:sp>
    </p:spTree>
    <p:extLst>
      <p:ext uri="{BB962C8B-B14F-4D97-AF65-F5344CB8AC3E}">
        <p14:creationId xmlns:p14="http://schemas.microsoft.com/office/powerpoint/2010/main" val="154506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DBC5B-4CB0-5A2F-DFCF-F20D17BAAB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4850155-BF6A-344D-D21C-6E18A5E2979E}"/>
              </a:ext>
            </a:extLst>
          </p:cNvPr>
          <p:cNvSpPr>
            <a:spLocks noGrp="1"/>
          </p:cNvSpPr>
          <p:nvPr>
            <p:ph type="title"/>
          </p:nvPr>
        </p:nvSpPr>
        <p:spPr/>
        <p:txBody>
          <a:bodyPr/>
          <a:lstStyle/>
          <a:p>
            <a:pPr eaLnBrk="1" hangingPunct="1">
              <a:defRPr/>
            </a:pPr>
            <a:r>
              <a:rPr lang="en-IE" dirty="0"/>
              <a:t>Q 8. </a:t>
            </a:r>
          </a:p>
        </p:txBody>
      </p:sp>
      <p:sp>
        <p:nvSpPr>
          <p:cNvPr id="21506" name="Content Placeholder 1">
            <a:extLst>
              <a:ext uri="{FF2B5EF4-FFF2-40B4-BE49-F238E27FC236}">
                <a16:creationId xmlns:a16="http://schemas.microsoft.com/office/drawing/2014/main" id="{A922D85E-5A8D-D4C1-560A-E4FBC8F540BA}"/>
              </a:ext>
            </a:extLst>
          </p:cNvPr>
          <p:cNvSpPr>
            <a:spLocks noGrp="1"/>
          </p:cNvSpPr>
          <p:nvPr>
            <p:ph idx="1"/>
          </p:nvPr>
        </p:nvSpPr>
        <p:spPr/>
        <p:txBody>
          <a:bodyPr>
            <a:normAutofit/>
          </a:bodyPr>
          <a:lstStyle/>
          <a:p>
            <a:pPr marL="457200" indent="-457200">
              <a:lnSpc>
                <a:spcPct val="107000"/>
              </a:lnSpc>
              <a:spcAft>
                <a:spcPts val="800"/>
              </a:spcAft>
            </a:pPr>
            <a:r>
              <a:rPr lang="en-IE" sz="2400" kern="100" dirty="0">
                <a:latin typeface="Calibri" panose="020F0502020204030204" pitchFamily="34" charset="0"/>
                <a:ea typeface="Calibri" panose="020F0502020204030204" pitchFamily="34" charset="0"/>
                <a:cs typeface="Times New Roman" panose="02020603050405020304" pitchFamily="18" charset="0"/>
              </a:rPr>
              <a:t>Suggest a suitable finish for a solid beech kitchen worktop and give one reason for your choice.</a:t>
            </a:r>
          </a:p>
          <a:p>
            <a:pPr marL="457200" indent="-457200">
              <a:lnSpc>
                <a:spcPct val="107000"/>
              </a:lnSpc>
              <a:spcAft>
                <a:spcPts val="800"/>
              </a:spcAft>
            </a:pPr>
            <a:endParaRPr lang="en-IE" sz="2400" kern="100" dirty="0">
              <a:latin typeface="Calibri" panose="020F0502020204030204" pitchFamily="34" charset="0"/>
              <a:ea typeface="Calibri" panose="020F0502020204030204" pitchFamily="34" charset="0"/>
              <a:cs typeface="Times New Roman" panose="02020603050405020304" pitchFamily="18" charset="0"/>
            </a:endParaRPr>
          </a:p>
          <a:p>
            <a:pPr lvl="0" indent="-342900">
              <a:lnSpc>
                <a:spcPct val="107000"/>
              </a:lnSpc>
              <a:spcAft>
                <a:spcPts val="800"/>
              </a:spcAft>
              <a:tabLst>
                <a:tab pos="457200" algn="l"/>
              </a:tabLst>
            </a:pPr>
            <a:r>
              <a:rPr lang="en-IE" sz="2400" kern="100" dirty="0">
                <a:latin typeface="Calibri" panose="020F0502020204030204" pitchFamily="34" charset="0"/>
                <a:ea typeface="Calibri" panose="020F0502020204030204" pitchFamily="34" charset="0"/>
                <a:cs typeface="Times New Roman" panose="02020603050405020304" pitchFamily="18" charset="0"/>
              </a:rPr>
              <a:t>Oil polish because it does not crack or blister or show heat or water. </a:t>
            </a:r>
          </a:p>
          <a:p>
            <a:endParaRPr lang="en-IE" altLang="en-US" sz="3200" dirty="0"/>
          </a:p>
          <a:p>
            <a:pPr eaLnBrk="1" hangingPunct="1"/>
            <a:endParaRPr lang="en-IE" sz="3200" dirty="0"/>
          </a:p>
        </p:txBody>
      </p:sp>
      <p:sp>
        <p:nvSpPr>
          <p:cNvPr id="4" name="Footer Placeholder 3">
            <a:extLst>
              <a:ext uri="{FF2B5EF4-FFF2-40B4-BE49-F238E27FC236}">
                <a16:creationId xmlns:a16="http://schemas.microsoft.com/office/drawing/2014/main" id="{2A13CFB3-FF36-AF2E-3D69-02AAA204EEEF}"/>
              </a:ext>
            </a:extLst>
          </p:cNvPr>
          <p:cNvSpPr>
            <a:spLocks noGrp="1"/>
          </p:cNvSpPr>
          <p:nvPr>
            <p:ph type="ftr" sz="quarter" idx="11"/>
          </p:nvPr>
        </p:nvSpPr>
        <p:spPr/>
        <p:txBody>
          <a:bodyPr/>
          <a:lstStyle/>
          <a:p>
            <a:r>
              <a:rPr lang="en-US"/>
              <a:t>Jennifer Byrne 2023</a:t>
            </a:r>
          </a:p>
        </p:txBody>
      </p:sp>
      <p:sp>
        <p:nvSpPr>
          <p:cNvPr id="2" name="Slide Number Placeholder 1">
            <a:extLst>
              <a:ext uri="{FF2B5EF4-FFF2-40B4-BE49-F238E27FC236}">
                <a16:creationId xmlns:a16="http://schemas.microsoft.com/office/drawing/2014/main" id="{BEFA1540-1AF3-95D4-E54A-5E059F2C40C0}"/>
              </a:ext>
            </a:extLst>
          </p:cNvPr>
          <p:cNvSpPr>
            <a:spLocks noGrp="1"/>
          </p:cNvSpPr>
          <p:nvPr>
            <p:ph type="sldNum" sz="quarter" idx="12"/>
          </p:nvPr>
        </p:nvSpPr>
        <p:spPr/>
        <p:txBody>
          <a:bodyPr/>
          <a:lstStyle/>
          <a:p>
            <a:fld id="{9155582F-4C7A-41C7-B992-AD0C76DBDBCD}" type="slidenum">
              <a:rPr lang="en-GB" smtClean="0"/>
              <a:t>10</a:t>
            </a:fld>
            <a:endParaRPr lang="en-GB"/>
          </a:p>
        </p:txBody>
      </p:sp>
    </p:spTree>
    <p:extLst>
      <p:ext uri="{BB962C8B-B14F-4D97-AF65-F5344CB8AC3E}">
        <p14:creationId xmlns:p14="http://schemas.microsoft.com/office/powerpoint/2010/main" val="142129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additive="base">
                                        <p:cTn id="7"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9. </a:t>
            </a:r>
          </a:p>
        </p:txBody>
      </p:sp>
      <p:sp>
        <p:nvSpPr>
          <p:cNvPr id="21506" name="Content Placeholder 1"/>
          <p:cNvSpPr>
            <a:spLocks noGrp="1"/>
          </p:cNvSpPr>
          <p:nvPr>
            <p:ph idx="1"/>
          </p:nvPr>
        </p:nvSpPr>
        <p:spPr/>
        <p:txBody>
          <a:bodyPr>
            <a:normAutofit/>
          </a:bodyPr>
          <a:lstStyle/>
          <a:p>
            <a:pPr marL="457200" indent="-457200">
              <a:lnSpc>
                <a:spcPct val="107000"/>
              </a:lnSpc>
              <a:spcAft>
                <a:spcPts val="800"/>
              </a:spcAft>
            </a:pPr>
            <a:r>
              <a:rPr lang="en-IE" sz="2400" kern="100" dirty="0">
                <a:effectLst/>
                <a:latin typeface="Calibri" panose="020F0502020204030204" pitchFamily="34" charset="0"/>
                <a:ea typeface="Calibri" panose="020F0502020204030204" pitchFamily="34" charset="0"/>
                <a:cs typeface="Times New Roman" panose="02020603050405020304" pitchFamily="18" charset="0"/>
              </a:rPr>
              <a:t>Suggest a suitable finish for wardrobe doors, and give one reason for your choice. </a:t>
            </a:r>
          </a:p>
          <a:p>
            <a:pPr marL="457200" indent="-457200">
              <a:lnSpc>
                <a:spcPct val="107000"/>
              </a:lnSpc>
              <a:spcAft>
                <a:spcPts val="800"/>
              </a:spcAft>
            </a:pPr>
            <a:endParaRPr lang="en-IE"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IE" sz="2400" kern="100" dirty="0">
                <a:effectLst/>
                <a:latin typeface="Calibri" panose="020F0502020204030204" pitchFamily="34" charset="0"/>
                <a:ea typeface="Calibri" panose="020F0502020204030204" pitchFamily="34" charset="0"/>
                <a:cs typeface="Times New Roman" panose="02020603050405020304" pitchFamily="18" charset="0"/>
              </a:rPr>
              <a:t>Nitrocellulose because  it is cheap, quick drying and produces a hard heat and moisture proof finish.</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11</a:t>
            </a:fld>
            <a:endParaRPr lang="en-GB"/>
          </a:p>
        </p:txBody>
      </p:sp>
    </p:spTree>
    <p:extLst>
      <p:ext uri="{BB962C8B-B14F-4D97-AF65-F5344CB8AC3E}">
        <p14:creationId xmlns:p14="http://schemas.microsoft.com/office/powerpoint/2010/main" val="28574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additive="base">
                                        <p:cTn id="7"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10. </a:t>
            </a:r>
          </a:p>
        </p:txBody>
      </p:sp>
      <p:sp>
        <p:nvSpPr>
          <p:cNvPr id="21506" name="Content Placeholder 1"/>
          <p:cNvSpPr>
            <a:spLocks noGrp="1"/>
          </p:cNvSpPr>
          <p:nvPr>
            <p:ph idx="1"/>
          </p:nvPr>
        </p:nvSpPr>
        <p:spPr/>
        <p:txBody>
          <a:bodyPr>
            <a:normAutofit/>
          </a:bodyPr>
          <a:lstStyle/>
          <a:p>
            <a:pPr>
              <a:lnSpc>
                <a:spcPct val="107000"/>
              </a:lnSpc>
              <a:spcAft>
                <a:spcPts val="800"/>
              </a:spcAft>
            </a:pPr>
            <a:r>
              <a:rPr lang="en-IE" sz="2400" kern="100" dirty="0">
                <a:latin typeface="Calibri" panose="020F0502020204030204" pitchFamily="34" charset="0"/>
                <a:ea typeface="Calibri" panose="020F0502020204030204" pitchFamily="34" charset="0"/>
                <a:cs typeface="Times New Roman" panose="02020603050405020304" pitchFamily="18" charset="0"/>
              </a:rPr>
              <a:t>In relation to surface finishes what does the term “de nib” mean ?</a:t>
            </a:r>
          </a:p>
          <a:p>
            <a:pPr lvl="0" indent="-342900">
              <a:lnSpc>
                <a:spcPct val="107000"/>
              </a:lnSpc>
              <a:spcAft>
                <a:spcPts val="800"/>
              </a:spcAft>
              <a:tabLst>
                <a:tab pos="457200" algn="l"/>
              </a:tabLst>
            </a:pPr>
            <a:r>
              <a:rPr lang="en-IE" sz="2400" kern="100" dirty="0">
                <a:latin typeface="Calibri" panose="020F0502020204030204" pitchFamily="34" charset="0"/>
                <a:ea typeface="Calibri" panose="020F0502020204030204" pitchFamily="34" charset="0"/>
                <a:cs typeface="Times New Roman" panose="02020603050405020304" pitchFamily="18" charset="0"/>
              </a:rPr>
              <a:t>The term ‘de nib’ is the fine sanding between coats of polish or lacquer.</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12</a:t>
            </a:fld>
            <a:endParaRPr lang="en-GB"/>
          </a:p>
        </p:txBody>
      </p:sp>
    </p:spTree>
    <p:extLst>
      <p:ext uri="{BB962C8B-B14F-4D97-AF65-F5344CB8AC3E}">
        <p14:creationId xmlns:p14="http://schemas.microsoft.com/office/powerpoint/2010/main" val="3232864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anim calcmode="lin" valueType="num">
                                      <p:cBhvr additive="base">
                                        <p:cTn id="7" dur="500" fill="hold"/>
                                        <p:tgtEl>
                                          <p:spTgt spid="2150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11. </a:t>
            </a:r>
          </a:p>
        </p:txBody>
      </p:sp>
      <p:sp>
        <p:nvSpPr>
          <p:cNvPr id="21506" name="Content Placeholder 1"/>
          <p:cNvSpPr>
            <a:spLocks noGrp="1"/>
          </p:cNvSpPr>
          <p:nvPr>
            <p:ph idx="1"/>
          </p:nvPr>
        </p:nvSpPr>
        <p:spPr/>
        <p:txBody>
          <a:bodyPr>
            <a:normAutofit/>
          </a:bodyPr>
          <a:lstStyle/>
          <a:p>
            <a:r>
              <a:rPr lang="en-IE" sz="2400" dirty="0"/>
              <a:t>Suggest a suitable finish for a solid oak floor and give one reason for your choice. </a:t>
            </a:r>
          </a:p>
          <a:p>
            <a:endParaRPr lang="en-IE" sz="2400" dirty="0"/>
          </a:p>
          <a:p>
            <a:r>
              <a:rPr lang="en-IE" sz="2400" dirty="0"/>
              <a:t>Polyurethane because it has an excellent hard surface. Good heat, moisture and wear resistant properties. As water based product often used as a floor sealer, leaves no brush marks, excellent resistance to wear and tear and most household chemicals.  </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13</a:t>
            </a:fld>
            <a:endParaRPr lang="en-GB"/>
          </a:p>
        </p:txBody>
      </p:sp>
    </p:spTree>
    <p:extLst>
      <p:ext uri="{BB962C8B-B14F-4D97-AF65-F5344CB8AC3E}">
        <p14:creationId xmlns:p14="http://schemas.microsoft.com/office/powerpoint/2010/main" val="382762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12. </a:t>
            </a:r>
          </a:p>
        </p:txBody>
      </p:sp>
      <p:sp>
        <p:nvSpPr>
          <p:cNvPr id="21506" name="Content Placeholder 1"/>
          <p:cNvSpPr>
            <a:spLocks noGrp="1"/>
          </p:cNvSpPr>
          <p:nvPr>
            <p:ph idx="1"/>
          </p:nvPr>
        </p:nvSpPr>
        <p:spPr/>
        <p:txBody>
          <a:bodyPr>
            <a:normAutofit/>
          </a:bodyPr>
          <a:lstStyle/>
          <a:p>
            <a:pPr>
              <a:lnSpc>
                <a:spcPct val="107000"/>
              </a:lnSpc>
              <a:spcAft>
                <a:spcPts val="800"/>
              </a:spcAft>
            </a:pPr>
            <a:r>
              <a:rPr lang="en-GB" sz="2400" dirty="0">
                <a:ea typeface="Calibri" panose="020F0502020204030204" pitchFamily="34" charset="0"/>
                <a:cs typeface="Times New Roman" panose="02020603050405020304" pitchFamily="18" charset="0"/>
              </a:rPr>
              <a:t>Explain briefly what chemical stain are and how they work on timber.</a:t>
            </a:r>
          </a:p>
          <a:p>
            <a:pPr>
              <a:lnSpc>
                <a:spcPct val="107000"/>
              </a:lnSpc>
              <a:spcAft>
                <a:spcPts val="800"/>
              </a:spcAft>
            </a:pPr>
            <a:endParaRPr lang="en-GB" sz="2400" dirty="0">
              <a:ea typeface="Calibri" panose="020F0502020204030204" pitchFamily="34" charset="0"/>
              <a:cs typeface="Times New Roman" panose="02020603050405020304" pitchFamily="18" charset="0"/>
            </a:endParaRPr>
          </a:p>
          <a:p>
            <a:pPr>
              <a:lnSpc>
                <a:spcPct val="107000"/>
              </a:lnSpc>
              <a:spcAft>
                <a:spcPts val="800"/>
              </a:spcAft>
            </a:pPr>
            <a:r>
              <a:rPr lang="en-IE" sz="2400" dirty="0"/>
              <a:t>Chemical stains are made by mixing chemical crystals with water. These chemicals react with the tannic acid that is present in woods and change the colour of the wood. </a:t>
            </a:r>
          </a:p>
          <a:p>
            <a:pPr>
              <a:lnSpc>
                <a:spcPct val="107000"/>
              </a:lnSpc>
              <a:spcAft>
                <a:spcPts val="800"/>
              </a:spcAft>
            </a:pPr>
            <a:endParaRPr lang="en-GB" sz="2400" kern="100" dirty="0">
              <a:latin typeface="Calibri" panose="020F0502020204030204" pitchFamily="34" charset="0"/>
              <a:ea typeface="Calibri" panose="020F0502020204030204" pitchFamily="34" charset="0"/>
              <a:cs typeface="Calibri" panose="020F0502020204030204" pitchFamily="34" charset="0"/>
            </a:endParaRPr>
          </a:p>
          <a:p>
            <a:endParaRPr lang="en-IE" sz="24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14</a:t>
            </a:fld>
            <a:endParaRPr lang="en-GB"/>
          </a:p>
        </p:txBody>
      </p:sp>
    </p:spTree>
    <p:extLst>
      <p:ext uri="{BB962C8B-B14F-4D97-AF65-F5344CB8AC3E}">
        <p14:creationId xmlns:p14="http://schemas.microsoft.com/office/powerpoint/2010/main" val="261166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13. </a:t>
            </a:r>
          </a:p>
        </p:txBody>
      </p:sp>
      <p:sp>
        <p:nvSpPr>
          <p:cNvPr id="21506" name="Content Placeholder 1"/>
          <p:cNvSpPr>
            <a:spLocks noGrp="1"/>
          </p:cNvSpPr>
          <p:nvPr>
            <p:ph idx="1"/>
          </p:nvPr>
        </p:nvSpPr>
        <p:spPr/>
        <p:txBody>
          <a:bodyPr>
            <a:normAutofit/>
          </a:bodyPr>
          <a:lstStyle/>
          <a:p>
            <a:pPr>
              <a:lnSpc>
                <a:spcPct val="107000"/>
              </a:lnSpc>
              <a:spcAft>
                <a:spcPts val="800"/>
              </a:spcAft>
            </a:pPr>
            <a:r>
              <a:rPr lang="en-GB" sz="2400" kern="100" dirty="0">
                <a:latin typeface="Calibri" panose="020F0502020204030204" pitchFamily="34" charset="0"/>
                <a:ea typeface="Calibri" panose="020F0502020204030204" pitchFamily="34" charset="0"/>
                <a:cs typeface="Times New Roman" panose="02020603050405020304" pitchFamily="18" charset="0"/>
              </a:rPr>
              <a:t>Suggest a suitable finish for a cheese board and give one reason for your choice.</a:t>
            </a:r>
          </a:p>
          <a:p>
            <a:pPr>
              <a:lnSpc>
                <a:spcPct val="107000"/>
              </a:lnSpc>
              <a:spcAft>
                <a:spcPts val="800"/>
              </a:spcAft>
            </a:pPr>
            <a:r>
              <a:rPr lang="en-GB" sz="2400" kern="100" dirty="0">
                <a:latin typeface="Calibri" panose="020F0502020204030204" pitchFamily="34" charset="0"/>
                <a:ea typeface="Calibri" panose="020F0502020204030204" pitchFamily="34" charset="0"/>
                <a:cs typeface="Times New Roman" panose="02020603050405020304" pitchFamily="18" charset="0"/>
              </a:rPr>
              <a:t>Olive oil or Beeswax or a food safe approved finish. The finish would need to be non-toxic. </a:t>
            </a:r>
          </a:p>
          <a:p>
            <a:pPr lvl="0"/>
            <a:endParaRPr lang="en-IE"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15</a:t>
            </a:fld>
            <a:endParaRPr lang="en-GB"/>
          </a:p>
        </p:txBody>
      </p:sp>
    </p:spTree>
    <p:extLst>
      <p:ext uri="{BB962C8B-B14F-4D97-AF65-F5344CB8AC3E}">
        <p14:creationId xmlns:p14="http://schemas.microsoft.com/office/powerpoint/2010/main" val="68981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12. </a:t>
            </a:r>
          </a:p>
        </p:txBody>
      </p:sp>
      <p:sp>
        <p:nvSpPr>
          <p:cNvPr id="21506" name="Content Placeholder 1"/>
          <p:cNvSpPr>
            <a:spLocks noGrp="1"/>
          </p:cNvSpPr>
          <p:nvPr>
            <p:ph idx="1"/>
          </p:nvPr>
        </p:nvSpPr>
        <p:spPr/>
        <p:txBody>
          <a:bodyPr>
            <a:normAutofit/>
          </a:bodyPr>
          <a:lstStyle/>
          <a:p>
            <a:pPr>
              <a:lnSpc>
                <a:spcPct val="80000"/>
              </a:lnSpc>
            </a:pPr>
            <a:r>
              <a:rPr lang="en-IE" altLang="en-US" sz="2400" dirty="0"/>
              <a:t>What is the chemical stain Bichromate of potash. Explain briefly how this chemical stain works and is applied.</a:t>
            </a:r>
          </a:p>
          <a:p>
            <a:pPr>
              <a:lnSpc>
                <a:spcPct val="80000"/>
              </a:lnSpc>
            </a:pPr>
            <a:endParaRPr lang="en-IE" altLang="en-US" sz="2400" dirty="0"/>
          </a:p>
          <a:p>
            <a:pPr>
              <a:lnSpc>
                <a:spcPct val="80000"/>
              </a:lnSpc>
            </a:pPr>
            <a:r>
              <a:rPr lang="en-IE" altLang="en-US" sz="2400" dirty="0"/>
              <a:t>Chemical stains are made by mixing chemical crystals with water. These chemicals react with the tannic acid that is present in woods and thus change the colour. </a:t>
            </a:r>
          </a:p>
          <a:p>
            <a:pPr>
              <a:lnSpc>
                <a:spcPct val="80000"/>
              </a:lnSpc>
            </a:pPr>
            <a:r>
              <a:rPr lang="en-IE" altLang="en-US" sz="2400" dirty="0"/>
              <a:t>Bichromate of potash will turn mahogany a darker brown each time it is applied to the surface so care is needed limit overlapping when applying.</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16</a:t>
            </a:fld>
            <a:endParaRPr lang="en-GB"/>
          </a:p>
        </p:txBody>
      </p:sp>
    </p:spTree>
    <p:extLst>
      <p:ext uri="{BB962C8B-B14F-4D97-AF65-F5344CB8AC3E}">
        <p14:creationId xmlns:p14="http://schemas.microsoft.com/office/powerpoint/2010/main" val="398852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3" end="3"/>
                                            </p:txEl>
                                          </p:spTgt>
                                        </p:tgtEl>
                                        <p:attrNameLst>
                                          <p:attrName>style.visibility</p:attrName>
                                        </p:attrNameLst>
                                      </p:cBhvr>
                                      <p:to>
                                        <p:strVal val="visible"/>
                                      </p:to>
                                    </p:set>
                                    <p:anim calcmode="lin" valueType="num">
                                      <p:cBhvr>
                                        <p:cTn id="13"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Instructions</a:t>
            </a:r>
          </a:p>
        </p:txBody>
      </p:sp>
      <p:sp>
        <p:nvSpPr>
          <p:cNvPr id="21506" name="Content Placeholder 1"/>
          <p:cNvSpPr>
            <a:spLocks noGrp="1"/>
          </p:cNvSpPr>
          <p:nvPr>
            <p:ph idx="1"/>
          </p:nvPr>
        </p:nvSpPr>
        <p:spPr/>
        <p:txBody>
          <a:bodyPr>
            <a:normAutofit/>
          </a:bodyPr>
          <a:lstStyle/>
          <a:p>
            <a:r>
              <a:rPr lang="en-IE" altLang="en-US" sz="2400" dirty="0"/>
              <a:t>To start Presentation click </a:t>
            </a:r>
            <a:r>
              <a:rPr lang="en-IE" altLang="en-US" sz="2400" dirty="0">
                <a:solidFill>
                  <a:srgbClr val="FF0000"/>
                </a:solidFill>
              </a:rPr>
              <a:t>Slide Show </a:t>
            </a:r>
            <a:r>
              <a:rPr lang="en-IE" altLang="en-US" sz="2400" dirty="0"/>
              <a:t>then </a:t>
            </a:r>
            <a:r>
              <a:rPr lang="en-IE" altLang="en-US" sz="2400" dirty="0">
                <a:solidFill>
                  <a:srgbClr val="FF0000"/>
                </a:solidFill>
              </a:rPr>
              <a:t>From Beginning</a:t>
            </a:r>
          </a:p>
          <a:p>
            <a:endParaRPr lang="en-IE" altLang="en-US" sz="3200" dirty="0"/>
          </a:p>
          <a:p>
            <a:endParaRPr lang="en-IE" altLang="en-US" sz="3200" dirty="0"/>
          </a:p>
          <a:p>
            <a:pPr marL="114300" indent="0">
              <a:buNone/>
            </a:pPr>
            <a:endParaRPr lang="en-IE" altLang="en-US" sz="3200" dirty="0"/>
          </a:p>
          <a:p>
            <a:r>
              <a:rPr lang="en-IE" altLang="en-US" sz="2400" dirty="0"/>
              <a:t>Each time you click the </a:t>
            </a:r>
            <a:r>
              <a:rPr lang="en-IE" altLang="en-US" sz="2400" dirty="0">
                <a:solidFill>
                  <a:srgbClr val="FF0000"/>
                </a:solidFill>
              </a:rPr>
              <a:t>mouse</a:t>
            </a:r>
            <a:r>
              <a:rPr lang="en-IE" altLang="en-US" sz="2400" dirty="0"/>
              <a:t>, or </a:t>
            </a:r>
            <a:r>
              <a:rPr lang="en-IE" altLang="en-US" sz="2400" dirty="0">
                <a:solidFill>
                  <a:srgbClr val="FF0000"/>
                </a:solidFill>
              </a:rPr>
              <a:t>space bar </a:t>
            </a:r>
            <a:r>
              <a:rPr lang="en-IE" altLang="en-US" sz="2400" dirty="0"/>
              <a:t>or </a:t>
            </a:r>
            <a:r>
              <a:rPr lang="en-IE" altLang="en-US" sz="2400" dirty="0">
                <a:solidFill>
                  <a:srgbClr val="FF0000"/>
                </a:solidFill>
              </a:rPr>
              <a:t>arrow keys </a:t>
            </a:r>
            <a:r>
              <a:rPr lang="en-IE" altLang="en-US" sz="2400" dirty="0"/>
              <a:t>the next line or animation will appear. </a:t>
            </a:r>
          </a:p>
          <a:p>
            <a:r>
              <a:rPr lang="en-IE" altLang="en-US" sz="2400" dirty="0"/>
              <a:t>Try to answer before revealing the answer. </a:t>
            </a:r>
          </a:p>
          <a:p>
            <a:r>
              <a:rPr lang="en-IE" altLang="en-US" sz="2400" dirty="0"/>
              <a:t>You can go back using the arrow keys. </a:t>
            </a:r>
          </a:p>
          <a:p>
            <a:r>
              <a:rPr lang="en-IE" altLang="en-US" sz="2400" dirty="0"/>
              <a:t>Remember the assessor is looking for key words to show that you demonstrate that you know the answer make sure that you use them.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2</a:t>
            </a:fld>
            <a:endParaRPr lang="en-GB"/>
          </a:p>
        </p:txBody>
      </p:sp>
      <p:pic>
        <p:nvPicPr>
          <p:cNvPr id="9" name="Picture 8">
            <a:extLst>
              <a:ext uri="{FF2B5EF4-FFF2-40B4-BE49-F238E27FC236}">
                <a16:creationId xmlns:a16="http://schemas.microsoft.com/office/drawing/2014/main" id="{9CEEA9A3-08B4-4DCF-9FA9-4C24BC09D64B}"/>
              </a:ext>
            </a:extLst>
          </p:cNvPr>
          <p:cNvPicPr>
            <a:picLocks noChangeAspect="1"/>
          </p:cNvPicPr>
          <p:nvPr/>
        </p:nvPicPr>
        <p:blipFill rotWithShape="1">
          <a:blip r:embed="rId2"/>
          <a:srcRect r="21731"/>
          <a:stretch/>
        </p:blipFill>
        <p:spPr>
          <a:xfrm>
            <a:off x="868638" y="2006039"/>
            <a:ext cx="7327509" cy="1552381"/>
          </a:xfrm>
          <a:prstGeom prst="rect">
            <a:avLst/>
          </a:prstGeom>
        </p:spPr>
      </p:pic>
    </p:spTree>
    <p:extLst>
      <p:ext uri="{BB962C8B-B14F-4D97-AF65-F5344CB8AC3E}">
        <p14:creationId xmlns:p14="http://schemas.microsoft.com/office/powerpoint/2010/main" val="42226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 </a:t>
            </a:r>
          </a:p>
        </p:txBody>
      </p:sp>
      <p:sp>
        <p:nvSpPr>
          <p:cNvPr id="21506" name="Content Placeholder 1"/>
          <p:cNvSpPr>
            <a:spLocks noGrp="1"/>
          </p:cNvSpPr>
          <p:nvPr>
            <p:ph idx="1"/>
          </p:nvPr>
        </p:nvSpPr>
        <p:spPr/>
        <p:txBody>
          <a:bodyPr>
            <a:normAutofit/>
          </a:bodyPr>
          <a:lstStyle/>
          <a:p>
            <a:r>
              <a:rPr lang="en-IE" altLang="en-US" sz="2400" dirty="0"/>
              <a:t>Explain why surface finishes are applied to wood?</a:t>
            </a:r>
          </a:p>
          <a:p>
            <a:endParaRPr lang="en-IE" altLang="en-US" sz="2400" dirty="0"/>
          </a:p>
          <a:p>
            <a:r>
              <a:rPr lang="en-IE" altLang="en-US" sz="2400" dirty="0"/>
              <a:t>To protect the wood from oil, grease, liquids and other general pollution by sealing the pores. A finish will also enhance the natural beauty of the wood.</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Tree>
    <p:extLst>
      <p:ext uri="{BB962C8B-B14F-4D97-AF65-F5344CB8AC3E}">
        <p14:creationId xmlns:p14="http://schemas.microsoft.com/office/powerpoint/2010/main" val="379235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2. </a:t>
            </a:r>
          </a:p>
        </p:txBody>
      </p:sp>
      <p:sp>
        <p:nvSpPr>
          <p:cNvPr id="21506" name="Content Placeholder 1"/>
          <p:cNvSpPr>
            <a:spLocks noGrp="1"/>
          </p:cNvSpPr>
          <p:nvPr>
            <p:ph idx="1"/>
          </p:nvPr>
        </p:nvSpPr>
        <p:spPr/>
        <p:txBody>
          <a:bodyPr>
            <a:normAutofit/>
          </a:bodyPr>
          <a:lstStyle/>
          <a:p>
            <a:r>
              <a:rPr lang="en-GB" altLang="en-US" sz="2400" dirty="0"/>
              <a:t>Describe briefly how to apply oil to a solid walnut tabletop.</a:t>
            </a:r>
          </a:p>
          <a:p>
            <a:endParaRPr lang="en-GB" altLang="en-US" sz="2400" dirty="0"/>
          </a:p>
          <a:p>
            <a:r>
              <a:rPr lang="en-IE" sz="2400" dirty="0"/>
              <a:t>Oil is applied in numerous layers, each coat must be hardened by oxidization and at least 12 coats are needed. Each layer should be smoothened with fine glass paper and dust removed.</a:t>
            </a:r>
          </a:p>
          <a:p>
            <a:pPr marL="114300" indent="0">
              <a:buNone/>
            </a:pPr>
            <a:r>
              <a:rPr lang="en-IE" altLang="en-US" sz="3200" dirty="0"/>
              <a:t>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4</a:t>
            </a:fld>
            <a:endParaRPr lang="en-GB"/>
          </a:p>
        </p:txBody>
      </p:sp>
    </p:spTree>
    <p:extLst>
      <p:ext uri="{BB962C8B-B14F-4D97-AF65-F5344CB8AC3E}">
        <p14:creationId xmlns:p14="http://schemas.microsoft.com/office/powerpoint/2010/main" val="149691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3. </a:t>
            </a:r>
          </a:p>
        </p:txBody>
      </p:sp>
      <p:sp>
        <p:nvSpPr>
          <p:cNvPr id="21506" name="Content Placeholder 1"/>
          <p:cNvSpPr>
            <a:spLocks noGrp="1"/>
          </p:cNvSpPr>
          <p:nvPr>
            <p:ph idx="1"/>
          </p:nvPr>
        </p:nvSpPr>
        <p:spPr/>
        <p:txBody>
          <a:bodyPr>
            <a:normAutofit/>
          </a:bodyPr>
          <a:lstStyle/>
          <a:p>
            <a:r>
              <a:rPr lang="en-IE" altLang="en-US" sz="2400" dirty="0"/>
              <a:t>Give three general Health &amp; Safety precautions that should be observed when spraying lacquer.</a:t>
            </a:r>
          </a:p>
          <a:p>
            <a:endParaRPr lang="en-IE" altLang="en-US" sz="2400" dirty="0"/>
          </a:p>
          <a:p>
            <a:r>
              <a:rPr lang="en-GB" altLang="en-US" sz="2400" dirty="0"/>
              <a:t>Wear proper </a:t>
            </a:r>
            <a:r>
              <a:rPr lang="en-IE" altLang="en-US" sz="2400" dirty="0"/>
              <a:t>respiratory mask to protect your eyes, nose and mouth.</a:t>
            </a:r>
            <a:r>
              <a:rPr lang="en-GB" altLang="en-US" sz="2400" dirty="0"/>
              <a:t> </a:t>
            </a:r>
          </a:p>
          <a:p>
            <a:r>
              <a:rPr lang="en-GB" altLang="en-US" sz="2400" dirty="0"/>
              <a:t>Spray </a:t>
            </a:r>
            <a:r>
              <a:rPr lang="en-IE" altLang="en-US" sz="2400" dirty="0"/>
              <a:t>in a well ventilated room.</a:t>
            </a:r>
            <a:r>
              <a:rPr lang="en-GB" altLang="en-US" sz="2400" dirty="0"/>
              <a:t> </a:t>
            </a:r>
          </a:p>
          <a:p>
            <a:r>
              <a:rPr lang="en-GB" altLang="en-US" sz="2400" dirty="0"/>
              <a:t>Always </a:t>
            </a:r>
            <a:r>
              <a:rPr lang="en-IE" altLang="en-US" sz="2400" dirty="0"/>
              <a:t>check pressure valves and clocks when you first turn on the compressor.</a:t>
            </a:r>
          </a:p>
          <a:p>
            <a:r>
              <a:rPr lang="en-IE" altLang="en-US" sz="2400" dirty="0"/>
              <a:t>No naked flame.</a:t>
            </a:r>
            <a:endParaRPr lang="en-GB" altLang="en-US" sz="2400" dirty="0"/>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5</a:t>
            </a:fld>
            <a:endParaRPr lang="en-GB"/>
          </a:p>
        </p:txBody>
      </p:sp>
    </p:spTree>
    <p:extLst>
      <p:ext uri="{BB962C8B-B14F-4D97-AF65-F5344CB8AC3E}">
        <p14:creationId xmlns:p14="http://schemas.microsoft.com/office/powerpoint/2010/main" val="27834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3" end="3"/>
                                            </p:txEl>
                                          </p:spTgt>
                                        </p:tgtEl>
                                        <p:attrNameLst>
                                          <p:attrName>style.visibility</p:attrName>
                                        </p:attrNameLst>
                                      </p:cBhvr>
                                      <p:to>
                                        <p:strVal val="visible"/>
                                      </p:to>
                                    </p:set>
                                    <p:anim calcmode="lin" valueType="num">
                                      <p:cBhvr>
                                        <p:cTn id="13"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4" end="4"/>
                                            </p:txEl>
                                          </p:spTgt>
                                        </p:tgtEl>
                                        <p:attrNameLst>
                                          <p:attrName>style.visibility</p:attrName>
                                        </p:attrNameLst>
                                      </p:cBhvr>
                                      <p:to>
                                        <p:strVal val="visible"/>
                                      </p:to>
                                    </p:set>
                                    <p:anim calcmode="lin" valueType="num">
                                      <p:cBhvr>
                                        <p:cTn id="19"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5" end="5"/>
                                            </p:txEl>
                                          </p:spTgt>
                                        </p:tgtEl>
                                        <p:attrNameLst>
                                          <p:attrName>style.visibility</p:attrName>
                                        </p:attrNameLst>
                                      </p:cBhvr>
                                      <p:to>
                                        <p:strVal val="visible"/>
                                      </p:to>
                                    </p:set>
                                    <p:anim calcmode="lin" valueType="num">
                                      <p:cBhvr>
                                        <p:cTn id="25" dur="500" fill="hold"/>
                                        <p:tgtEl>
                                          <p:spTgt spid="21506">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4.</a:t>
            </a:r>
          </a:p>
        </p:txBody>
      </p:sp>
      <p:sp>
        <p:nvSpPr>
          <p:cNvPr id="21506" name="Content Placeholder 1"/>
          <p:cNvSpPr>
            <a:spLocks noGrp="1"/>
          </p:cNvSpPr>
          <p:nvPr>
            <p:ph idx="1"/>
          </p:nvPr>
        </p:nvSpPr>
        <p:spPr/>
        <p:txBody>
          <a:bodyPr>
            <a:normAutofit/>
          </a:bodyPr>
          <a:lstStyle/>
          <a:p>
            <a:pPr>
              <a:lnSpc>
                <a:spcPct val="107000"/>
              </a:lnSpc>
              <a:spcAft>
                <a:spcPts val="800"/>
              </a:spcAft>
            </a:pPr>
            <a:r>
              <a:rPr lang="en-IE" sz="2400" kern="100" dirty="0">
                <a:latin typeface="Calibri" panose="020F0502020204030204" pitchFamily="34" charset="0"/>
                <a:ea typeface="Calibri" panose="020F0502020204030204" pitchFamily="34" charset="0"/>
                <a:cs typeface="Times New Roman" panose="02020603050405020304" pitchFamily="18" charset="0"/>
              </a:rPr>
              <a:t>Give three advantages of water-borne lacquers over solvent based lacquers.</a:t>
            </a:r>
          </a:p>
          <a:p>
            <a:pPr marL="114300" indent="0">
              <a:lnSpc>
                <a:spcPct val="107000"/>
              </a:lnSpc>
              <a:spcAft>
                <a:spcPts val="800"/>
              </a:spcAft>
              <a:buNone/>
            </a:pPr>
            <a:r>
              <a:rPr lang="en-IE" sz="2400" kern="100" dirty="0">
                <a:latin typeface="Calibri" panose="020F0502020204030204" pitchFamily="34" charset="0"/>
                <a:ea typeface="Calibri" panose="020F0502020204030204" pitchFamily="34" charset="0"/>
                <a:cs typeface="Times New Roman" panose="02020603050405020304" pitchFamily="18" charset="0"/>
              </a:rPr>
              <a:t> </a:t>
            </a:r>
          </a:p>
          <a:p>
            <a:pPr lvl="0" indent="-342900">
              <a:lnSpc>
                <a:spcPct val="107000"/>
              </a:lnSpc>
              <a:buFont typeface="Symbol" panose="05050102010706020507" pitchFamily="18" charset="2"/>
              <a:buChar char=""/>
            </a:pPr>
            <a:r>
              <a:rPr lang="en-IE" sz="2400" kern="100" dirty="0">
                <a:latin typeface="Calibri" panose="020F0502020204030204" pitchFamily="34" charset="0"/>
                <a:ea typeface="Calibri" panose="020F0502020204030204" pitchFamily="34" charset="0"/>
                <a:cs typeface="Times New Roman" panose="02020603050405020304" pitchFamily="18" charset="0"/>
              </a:rPr>
              <a:t>Less harmful omissions.</a:t>
            </a:r>
          </a:p>
          <a:p>
            <a:pPr lvl="0" indent="-342900">
              <a:lnSpc>
                <a:spcPct val="107000"/>
              </a:lnSpc>
              <a:buFont typeface="Symbol" panose="05050102010706020507" pitchFamily="18" charset="2"/>
              <a:buChar char=""/>
            </a:pPr>
            <a:r>
              <a:rPr lang="en-IE" sz="2400" kern="100" dirty="0">
                <a:latin typeface="Calibri" panose="020F0502020204030204" pitchFamily="34" charset="0"/>
                <a:ea typeface="Calibri" panose="020F0502020204030204" pitchFamily="34" charset="0"/>
                <a:cs typeface="Times New Roman" panose="02020603050405020304" pitchFamily="18" charset="0"/>
              </a:rPr>
              <a:t>No organic solvents.</a:t>
            </a:r>
          </a:p>
          <a:p>
            <a:pPr lvl="0" indent="-342900">
              <a:lnSpc>
                <a:spcPct val="107000"/>
              </a:lnSpc>
              <a:buFont typeface="Symbol" panose="05050102010706020507" pitchFamily="18" charset="2"/>
              <a:buChar char=""/>
            </a:pPr>
            <a:r>
              <a:rPr lang="en-IE" sz="2400" kern="100" dirty="0">
                <a:latin typeface="Calibri" panose="020F0502020204030204" pitchFamily="34" charset="0"/>
                <a:ea typeface="Calibri" panose="020F0502020204030204" pitchFamily="34" charset="0"/>
                <a:cs typeface="Times New Roman" panose="02020603050405020304" pitchFamily="18" charset="0"/>
              </a:rPr>
              <a:t>Water is used to clean equipment.</a:t>
            </a:r>
          </a:p>
          <a:p>
            <a:pPr lvl="0" indent="-342900">
              <a:lnSpc>
                <a:spcPct val="107000"/>
              </a:lnSpc>
              <a:spcAft>
                <a:spcPts val="800"/>
              </a:spcAft>
              <a:buFont typeface="Symbol" panose="05050102010706020507" pitchFamily="18" charset="2"/>
              <a:buChar char=""/>
            </a:pPr>
            <a:r>
              <a:rPr lang="en-IE" sz="2400" kern="100" dirty="0">
                <a:latin typeface="Calibri" panose="020F0502020204030204" pitchFamily="34" charset="0"/>
                <a:ea typeface="Calibri" panose="020F0502020204030204" pitchFamily="34" charset="0"/>
                <a:cs typeface="Times New Roman" panose="02020603050405020304" pitchFamily="18" charset="0"/>
              </a:rPr>
              <a:t>Reduced risk of skin and respiratory irritations and allergies.</a:t>
            </a:r>
          </a:p>
          <a:p>
            <a:pPr>
              <a:lnSpc>
                <a:spcPct val="107000"/>
              </a:lnSpc>
              <a:spcAft>
                <a:spcPts val="800"/>
              </a:spcAft>
            </a:pPr>
            <a:endParaRPr lang="en-IE" sz="3200" kern="100" dirty="0">
              <a:latin typeface="Calibri" panose="020F0502020204030204" pitchFamily="34" charset="0"/>
              <a:ea typeface="Calibri" panose="020F0502020204030204" pitchFamily="34" charset="0"/>
              <a:cs typeface="Times New Roman" panose="02020603050405020304" pitchFamily="18" charset="0"/>
            </a:endParaRPr>
          </a:p>
          <a:p>
            <a:endParaRPr lang="en-IE" altLang="en-US" sz="32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6</a:t>
            </a:fld>
            <a:endParaRPr lang="en-GB"/>
          </a:p>
        </p:txBody>
      </p:sp>
    </p:spTree>
    <p:extLst>
      <p:ext uri="{BB962C8B-B14F-4D97-AF65-F5344CB8AC3E}">
        <p14:creationId xmlns:p14="http://schemas.microsoft.com/office/powerpoint/2010/main" val="38365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3" end="3"/>
                                            </p:txEl>
                                          </p:spTgt>
                                        </p:tgtEl>
                                        <p:attrNameLst>
                                          <p:attrName>style.visibility</p:attrName>
                                        </p:attrNameLst>
                                      </p:cBhvr>
                                      <p:to>
                                        <p:strVal val="visible"/>
                                      </p:to>
                                    </p:set>
                                    <p:anim calcmode="lin" valueType="num">
                                      <p:cBhvr>
                                        <p:cTn id="13"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4" end="4"/>
                                            </p:txEl>
                                          </p:spTgt>
                                        </p:tgtEl>
                                        <p:attrNameLst>
                                          <p:attrName>style.visibility</p:attrName>
                                        </p:attrNameLst>
                                      </p:cBhvr>
                                      <p:to>
                                        <p:strVal val="visible"/>
                                      </p:to>
                                    </p:set>
                                    <p:anim calcmode="lin" valueType="num">
                                      <p:cBhvr>
                                        <p:cTn id="19"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5" end="5"/>
                                            </p:txEl>
                                          </p:spTgt>
                                        </p:tgtEl>
                                        <p:attrNameLst>
                                          <p:attrName>style.visibility</p:attrName>
                                        </p:attrNameLst>
                                      </p:cBhvr>
                                      <p:to>
                                        <p:strVal val="visible"/>
                                      </p:to>
                                    </p:set>
                                    <p:anim calcmode="lin" valueType="num">
                                      <p:cBhvr>
                                        <p:cTn id="25" dur="500" fill="hold"/>
                                        <p:tgtEl>
                                          <p:spTgt spid="21506">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5. </a:t>
            </a:r>
          </a:p>
        </p:txBody>
      </p:sp>
      <p:sp>
        <p:nvSpPr>
          <p:cNvPr id="21506" name="Content Placeholder 1"/>
          <p:cNvSpPr>
            <a:spLocks noGrp="1"/>
          </p:cNvSpPr>
          <p:nvPr>
            <p:ph idx="1"/>
          </p:nvPr>
        </p:nvSpPr>
        <p:spPr/>
        <p:txBody>
          <a:bodyPr>
            <a:normAutofit/>
          </a:bodyPr>
          <a:lstStyle/>
          <a:p>
            <a:r>
              <a:rPr lang="en-IE" altLang="en-US" sz="2400" dirty="0"/>
              <a:t>Describe briefly the steps in applying a water based stain. </a:t>
            </a:r>
          </a:p>
          <a:p>
            <a:endParaRPr lang="en-IE" altLang="en-US" sz="2400" dirty="0"/>
          </a:p>
          <a:p>
            <a:r>
              <a:rPr lang="en-GB" altLang="en-US" sz="2400" dirty="0"/>
              <a:t>Timber surface will need to be dampened allowed to dry and sanded before the water-based dye is applied because the water lifts the grain. </a:t>
            </a:r>
            <a:r>
              <a:rPr lang="en-IE" altLang="en-US" sz="2400" dirty="0"/>
              <a:t>	</a:t>
            </a:r>
          </a:p>
          <a:p>
            <a:endParaRPr lang="en-IE" altLang="en-US" sz="32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7</a:t>
            </a:fld>
            <a:endParaRPr lang="en-GB"/>
          </a:p>
        </p:txBody>
      </p:sp>
    </p:spTree>
    <p:extLst>
      <p:ext uri="{BB962C8B-B14F-4D97-AF65-F5344CB8AC3E}">
        <p14:creationId xmlns:p14="http://schemas.microsoft.com/office/powerpoint/2010/main" val="20384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p:cTn id="7"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6. </a:t>
            </a:r>
          </a:p>
        </p:txBody>
      </p:sp>
      <p:sp>
        <p:nvSpPr>
          <p:cNvPr id="21506" name="Content Placeholder 1"/>
          <p:cNvSpPr>
            <a:spLocks noGrp="1"/>
          </p:cNvSpPr>
          <p:nvPr>
            <p:ph idx="1"/>
          </p:nvPr>
        </p:nvSpPr>
        <p:spPr/>
        <p:txBody>
          <a:bodyPr>
            <a:normAutofit/>
          </a:bodyPr>
          <a:lstStyle/>
          <a:p>
            <a:pPr marL="457200" indent="-457200">
              <a:lnSpc>
                <a:spcPct val="107000"/>
              </a:lnSpc>
              <a:spcAft>
                <a:spcPts val="800"/>
              </a:spcAft>
            </a:pPr>
            <a:r>
              <a:rPr lang="en-GB" sz="2400" kern="100" dirty="0">
                <a:ea typeface="Calibri" panose="020F0502020204030204" pitchFamily="34" charset="0"/>
                <a:cs typeface="Times New Roman" panose="02020603050405020304" pitchFamily="18" charset="0"/>
              </a:rPr>
              <a:t>Suggest two heat resistant lacquers that could be used on a bar top counter in a hotel.</a:t>
            </a:r>
          </a:p>
          <a:p>
            <a:pPr marL="457200" indent="-457200">
              <a:lnSpc>
                <a:spcPct val="107000"/>
              </a:lnSpc>
              <a:spcAft>
                <a:spcPts val="800"/>
              </a:spcAft>
            </a:pPr>
            <a:endParaRPr lang="en-GB" sz="2400" kern="100" dirty="0">
              <a:ea typeface="Calibri" panose="020F0502020204030204" pitchFamily="34" charset="0"/>
              <a:cs typeface="Times New Roman" panose="02020603050405020304" pitchFamily="18" charset="0"/>
            </a:endParaRPr>
          </a:p>
          <a:p>
            <a:r>
              <a:rPr lang="en-IE" sz="2400" dirty="0"/>
              <a:t>Polyurethane lacquer because it has excellence resistance to heat and water.</a:t>
            </a:r>
          </a:p>
          <a:p>
            <a:r>
              <a:rPr lang="en-IE" sz="2400" dirty="0"/>
              <a:t>Nitrocellulose lacquer also produces a hard heat and moisture proof finish.</a:t>
            </a:r>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2023</a:t>
            </a:r>
          </a:p>
        </p:txBody>
      </p:sp>
      <p:sp>
        <p:nvSpPr>
          <p:cNvPr id="2" name="Slide Number Placeholder 1"/>
          <p:cNvSpPr>
            <a:spLocks noGrp="1"/>
          </p:cNvSpPr>
          <p:nvPr>
            <p:ph type="sldNum" sz="quarter" idx="12"/>
          </p:nvPr>
        </p:nvSpPr>
        <p:spPr/>
        <p:txBody>
          <a:bodyPr/>
          <a:lstStyle/>
          <a:p>
            <a:fld id="{9155582F-4C7A-41C7-B992-AD0C76DBDBCD}" type="slidenum">
              <a:rPr lang="en-GB" smtClean="0"/>
              <a:t>8</a:t>
            </a:fld>
            <a:endParaRPr lang="en-GB"/>
          </a:p>
        </p:txBody>
      </p:sp>
    </p:spTree>
    <p:extLst>
      <p:ext uri="{BB962C8B-B14F-4D97-AF65-F5344CB8AC3E}">
        <p14:creationId xmlns:p14="http://schemas.microsoft.com/office/powerpoint/2010/main" val="420926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additive="base">
                                        <p:cTn id="7"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506">
                                            <p:txEl>
                                              <p:pRg st="3" end="3"/>
                                            </p:txEl>
                                          </p:spTgt>
                                        </p:tgtEl>
                                        <p:attrNameLst>
                                          <p:attrName>style.visibility</p:attrName>
                                        </p:attrNameLst>
                                      </p:cBhvr>
                                      <p:to>
                                        <p:strVal val="visible"/>
                                      </p:to>
                                    </p:set>
                                    <p:anim calcmode="lin" valueType="num">
                                      <p:cBhvr additive="base">
                                        <p:cTn id="13" dur="500" fill="hold"/>
                                        <p:tgtEl>
                                          <p:spTgt spid="2150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E6A1F-C315-7A83-6303-EE6F07C37C0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3005248-A88C-0CB1-12BD-BF242FB6137C}"/>
              </a:ext>
            </a:extLst>
          </p:cNvPr>
          <p:cNvSpPr>
            <a:spLocks noGrp="1"/>
          </p:cNvSpPr>
          <p:nvPr>
            <p:ph type="title"/>
          </p:nvPr>
        </p:nvSpPr>
        <p:spPr/>
        <p:txBody>
          <a:bodyPr/>
          <a:lstStyle/>
          <a:p>
            <a:pPr eaLnBrk="1" hangingPunct="1">
              <a:defRPr/>
            </a:pPr>
            <a:r>
              <a:rPr lang="en-IE" dirty="0"/>
              <a:t>Q 7. </a:t>
            </a:r>
          </a:p>
        </p:txBody>
      </p:sp>
      <p:sp>
        <p:nvSpPr>
          <p:cNvPr id="21506" name="Content Placeholder 1">
            <a:extLst>
              <a:ext uri="{FF2B5EF4-FFF2-40B4-BE49-F238E27FC236}">
                <a16:creationId xmlns:a16="http://schemas.microsoft.com/office/drawing/2014/main" id="{C346F0C8-7893-7472-BA8F-ED2DB74F69B8}"/>
              </a:ext>
            </a:extLst>
          </p:cNvPr>
          <p:cNvSpPr>
            <a:spLocks noGrp="1"/>
          </p:cNvSpPr>
          <p:nvPr>
            <p:ph idx="1"/>
          </p:nvPr>
        </p:nvSpPr>
        <p:spPr/>
        <p:txBody>
          <a:bodyPr>
            <a:normAutofit/>
          </a:bodyPr>
          <a:lstStyle/>
          <a:p>
            <a:pPr marL="457200" indent="-457200">
              <a:lnSpc>
                <a:spcPct val="107000"/>
              </a:lnSpc>
              <a:spcAft>
                <a:spcPts val="800"/>
              </a:spcAft>
            </a:pPr>
            <a:r>
              <a:rPr lang="en-GB" sz="2400" kern="100" dirty="0">
                <a:latin typeface="Calibri" panose="020F0502020204030204" pitchFamily="34" charset="0"/>
                <a:ea typeface="Calibri" panose="020F0502020204030204" pitchFamily="34" charset="0"/>
                <a:cs typeface="Times New Roman" panose="02020603050405020304" pitchFamily="18" charset="0"/>
              </a:rPr>
              <a:t>Describe briefly the steps in applying a French polish.</a:t>
            </a:r>
          </a:p>
          <a:p>
            <a:pPr marL="457200" indent="-457200">
              <a:lnSpc>
                <a:spcPct val="107000"/>
              </a:lnSpc>
              <a:spcAft>
                <a:spcPts val="800"/>
              </a:spcAft>
            </a:pPr>
            <a:endParaRPr lang="en-IE" sz="24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GB" sz="2400" kern="100" dirty="0">
                <a:latin typeface="Calibri" panose="020F0502020204030204" pitchFamily="34" charset="0"/>
                <a:ea typeface="Calibri" panose="020F0502020204030204" pitchFamily="34" charset="0"/>
                <a:cs typeface="Times New Roman" panose="02020603050405020304" pitchFamily="18" charset="0"/>
              </a:rPr>
              <a:t>Mix the shellac and methylated spirits, using a fad, load the fad and apply the polish to the wood in the direction of the grain, let dry then repeat using a figure 8 motion. Let dry and then apply along the length of the grain. Loads of coats are required to build up the finish. Some light de-nibbing may be required between coats. </a:t>
            </a:r>
            <a:endParaRPr lang="en-IE" sz="2400" kern="100" dirty="0">
              <a:latin typeface="Calibri" panose="020F0502020204030204" pitchFamily="34" charset="0"/>
              <a:ea typeface="Calibri" panose="020F0502020204030204" pitchFamily="34" charset="0"/>
              <a:cs typeface="Times New Roman" panose="02020603050405020304" pitchFamily="18" charset="0"/>
            </a:endParaRPr>
          </a:p>
          <a:p>
            <a:endParaRPr lang="en-IE" altLang="en-US" sz="3200" dirty="0"/>
          </a:p>
          <a:p>
            <a:pPr eaLnBrk="1" hangingPunct="1"/>
            <a:endParaRPr lang="en-IE" sz="3200" dirty="0"/>
          </a:p>
        </p:txBody>
      </p:sp>
      <p:sp>
        <p:nvSpPr>
          <p:cNvPr id="4" name="Footer Placeholder 3">
            <a:extLst>
              <a:ext uri="{FF2B5EF4-FFF2-40B4-BE49-F238E27FC236}">
                <a16:creationId xmlns:a16="http://schemas.microsoft.com/office/drawing/2014/main" id="{DC0596A6-B79E-1DEB-EA92-8AEAD45613C8}"/>
              </a:ext>
            </a:extLst>
          </p:cNvPr>
          <p:cNvSpPr>
            <a:spLocks noGrp="1"/>
          </p:cNvSpPr>
          <p:nvPr>
            <p:ph type="ftr" sz="quarter" idx="11"/>
          </p:nvPr>
        </p:nvSpPr>
        <p:spPr/>
        <p:txBody>
          <a:bodyPr/>
          <a:lstStyle/>
          <a:p>
            <a:r>
              <a:rPr lang="en-US"/>
              <a:t>Jennifer Byrne 2023</a:t>
            </a:r>
          </a:p>
        </p:txBody>
      </p:sp>
      <p:sp>
        <p:nvSpPr>
          <p:cNvPr id="2" name="Slide Number Placeholder 1">
            <a:extLst>
              <a:ext uri="{FF2B5EF4-FFF2-40B4-BE49-F238E27FC236}">
                <a16:creationId xmlns:a16="http://schemas.microsoft.com/office/drawing/2014/main" id="{F0CD0927-C321-0ABE-DCE0-5D755637C076}"/>
              </a:ext>
            </a:extLst>
          </p:cNvPr>
          <p:cNvSpPr>
            <a:spLocks noGrp="1"/>
          </p:cNvSpPr>
          <p:nvPr>
            <p:ph type="sldNum" sz="quarter" idx="12"/>
          </p:nvPr>
        </p:nvSpPr>
        <p:spPr/>
        <p:txBody>
          <a:bodyPr/>
          <a:lstStyle/>
          <a:p>
            <a:fld id="{9155582F-4C7A-41C7-B992-AD0C76DBDBCD}" type="slidenum">
              <a:rPr lang="en-GB" smtClean="0"/>
              <a:t>9</a:t>
            </a:fld>
            <a:endParaRPr lang="en-GB"/>
          </a:p>
        </p:txBody>
      </p:sp>
    </p:spTree>
    <p:extLst>
      <p:ext uri="{BB962C8B-B14F-4D97-AF65-F5344CB8AC3E}">
        <p14:creationId xmlns:p14="http://schemas.microsoft.com/office/powerpoint/2010/main" val="374876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6">
                                            <p:txEl>
                                              <p:pRg st="2" end="2"/>
                                            </p:txEl>
                                          </p:spTgt>
                                        </p:tgtEl>
                                        <p:attrNameLst>
                                          <p:attrName>style.visibility</p:attrName>
                                        </p:attrNameLst>
                                      </p:cBhvr>
                                      <p:to>
                                        <p:strVal val="visible"/>
                                      </p:to>
                                    </p:set>
                                    <p:anim calcmode="lin" valueType="num">
                                      <p:cBhvr additive="base">
                                        <p:cTn id="7" dur="500" fill="hold"/>
                                        <p:tgtEl>
                                          <p:spTgt spid="2150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256</TotalTime>
  <Words>841</Words>
  <Application>Microsoft Office PowerPoint</Application>
  <PresentationFormat>Widescreen</PresentationFormat>
  <Paragraphs>109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Cambria</vt:lpstr>
      <vt:lpstr>Symbol</vt:lpstr>
      <vt:lpstr>Adjacency</vt:lpstr>
      <vt:lpstr>PowerPoint Presentation</vt:lpstr>
      <vt:lpstr>Instructions</vt:lpstr>
      <vt:lpstr>Q 1. </vt:lpstr>
      <vt:lpstr>Q 2. </vt:lpstr>
      <vt:lpstr>Q 3. </vt:lpstr>
      <vt:lpstr>Q 4.</vt:lpstr>
      <vt:lpstr>Q 5. </vt:lpstr>
      <vt:lpstr>Q 6. </vt:lpstr>
      <vt:lpstr>Q 7. </vt:lpstr>
      <vt:lpstr>Q 8. </vt:lpstr>
      <vt:lpstr>Q 9. </vt:lpstr>
      <vt:lpstr>Q 10. </vt:lpstr>
      <vt:lpstr>Q 11. </vt:lpstr>
      <vt:lpstr>Q 12. </vt:lpstr>
      <vt:lpstr>Q 13. </vt:lpstr>
      <vt:lpstr>Q 12. </vt:lpstr>
    </vt:vector>
  </TitlesOfParts>
  <Company>Dublin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 Byrne</cp:lastModifiedBy>
  <cp:revision>17</cp:revision>
  <dcterms:created xsi:type="dcterms:W3CDTF">2016-10-10T10:09:42Z</dcterms:created>
  <dcterms:modified xsi:type="dcterms:W3CDTF">2025-05-09T17:10:11Z</dcterms:modified>
</cp:coreProperties>
</file>