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5" r:id="rId3"/>
    <p:sldId id="305" r:id="rId4"/>
    <p:sldId id="296" r:id="rId5"/>
    <p:sldId id="293" r:id="rId6"/>
    <p:sldId id="294" r:id="rId7"/>
    <p:sldId id="297" r:id="rId8"/>
    <p:sldId id="299" r:id="rId9"/>
    <p:sldId id="302" r:id="rId10"/>
    <p:sldId id="303" r:id="rId11"/>
    <p:sldId id="304" r:id="rId12"/>
    <p:sldId id="308" r:id="rId13"/>
    <p:sldId id="307" r:id="rId14"/>
    <p:sldId id="310" r:id="rId15"/>
    <p:sldId id="311" r:id="rId16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76" autoAdjust="0"/>
  </p:normalViewPr>
  <p:slideViewPr>
    <p:cSldViewPr>
      <p:cViewPr varScale="1">
        <p:scale>
          <a:sx n="87" d="100"/>
          <a:sy n="87" d="100"/>
        </p:scale>
        <p:origin x="58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3/31/2025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31/03/2025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6" y="5359402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8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2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5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2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49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844824"/>
            <a:ext cx="7851648" cy="1828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Simple Interest &amp; </a:t>
            </a:r>
            <a:br>
              <a:rPr lang="en-GB" dirty="0"/>
            </a:br>
            <a:r>
              <a:rPr lang="en-GB" dirty="0"/>
              <a:t>Compound Interest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4652" y="3854451"/>
            <a:ext cx="7854696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4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79772"/>
            <a:r>
              <a:rPr lang="en-GB" sz="2400" dirty="0">
                <a:solidFill>
                  <a:srgbClr val="0070C0"/>
                </a:solidFill>
              </a:rPr>
              <a:t> </a:t>
            </a:r>
            <a:r>
              <a:rPr lang="en-GB" sz="2400" dirty="0"/>
              <a:t>Q </a:t>
            </a:r>
            <a:r>
              <a:rPr lang="en-IE" sz="2400" dirty="0"/>
              <a:t>2. A Person looking to Invest €5,000 for 4 years has been  given </a:t>
            </a:r>
            <a:r>
              <a:rPr lang="en-IE" sz="2400" u="sng" dirty="0">
                <a:solidFill>
                  <a:srgbClr val="0070C0"/>
                </a:solidFill>
              </a:rPr>
              <a:t>two </a:t>
            </a:r>
            <a:r>
              <a:rPr lang="en-IE" sz="2400" dirty="0">
                <a:solidFill>
                  <a:srgbClr val="0070C0"/>
                </a:solidFill>
              </a:rPr>
              <a:t> options.</a:t>
            </a:r>
            <a:r>
              <a:rPr lang="en-IE" sz="2400" u="sng" dirty="0">
                <a:solidFill>
                  <a:srgbClr val="0070C0"/>
                </a:solidFill>
              </a:rPr>
              <a:t> </a:t>
            </a:r>
          </a:p>
          <a:p>
            <a:pPr indent="79772"/>
            <a:r>
              <a:rPr lang="en-IE" sz="2400" dirty="0"/>
              <a:t> Which Option should they choose in order to make the most money? </a:t>
            </a:r>
            <a:r>
              <a:rPr lang="en-IE" sz="2400" b="1" dirty="0"/>
              <a:t>Show all Calculations.</a:t>
            </a:r>
          </a:p>
          <a:p>
            <a:pPr indent="79772"/>
            <a:r>
              <a:rPr lang="en-IE" sz="2400" u="sng" dirty="0">
                <a:solidFill>
                  <a:srgbClr val="0070C0"/>
                </a:solidFill>
              </a:rPr>
              <a:t> Option A</a:t>
            </a:r>
            <a:r>
              <a:rPr lang="en-IE" sz="2400" dirty="0">
                <a:solidFill>
                  <a:srgbClr val="0070C0"/>
                </a:solidFill>
              </a:rPr>
              <a:t>   </a:t>
            </a:r>
            <a:r>
              <a:rPr lang="en-IE" sz="2400" dirty="0"/>
              <a:t>will give 5% </a:t>
            </a:r>
            <a:r>
              <a:rPr lang="en-IE" sz="2400" dirty="0">
                <a:solidFill>
                  <a:srgbClr val="00B0F0"/>
                </a:solidFill>
              </a:rPr>
              <a:t>Compound Interest </a:t>
            </a:r>
            <a:r>
              <a:rPr lang="en-IE" sz="2400" dirty="0"/>
              <a:t>for the first 2 years and then 3% </a:t>
            </a:r>
            <a:r>
              <a:rPr lang="en-IE" sz="2400" dirty="0">
                <a:solidFill>
                  <a:srgbClr val="00B050"/>
                </a:solidFill>
              </a:rPr>
              <a:t>Simple Interest </a:t>
            </a:r>
            <a:r>
              <a:rPr lang="en-IE" sz="2400" dirty="0"/>
              <a:t>for the following 2 years.                     </a:t>
            </a:r>
          </a:p>
          <a:p>
            <a:pPr indent="342900">
              <a:buNone/>
            </a:pPr>
            <a:r>
              <a:rPr lang="en-IE" sz="2400" dirty="0"/>
              <a:t>  </a:t>
            </a:r>
            <a:r>
              <a:rPr lang="en-IE" sz="2400" u="sng" dirty="0"/>
              <a:t> Or</a:t>
            </a:r>
            <a:endParaRPr lang="en-IE" sz="2400" dirty="0"/>
          </a:p>
          <a:p>
            <a:pPr indent="79772"/>
            <a:r>
              <a:rPr lang="en-IE" sz="2400" u="sng" dirty="0">
                <a:solidFill>
                  <a:srgbClr val="0070C0"/>
                </a:solidFill>
              </a:rPr>
              <a:t> Option B</a:t>
            </a:r>
            <a:r>
              <a:rPr lang="en-IE" sz="2400" dirty="0">
                <a:solidFill>
                  <a:srgbClr val="0070C0"/>
                </a:solidFill>
              </a:rPr>
              <a:t>  </a:t>
            </a:r>
            <a:r>
              <a:rPr lang="en-IE" sz="2400" dirty="0"/>
              <a:t>will give 2% </a:t>
            </a:r>
            <a:r>
              <a:rPr lang="en-IE" sz="2400" dirty="0">
                <a:solidFill>
                  <a:srgbClr val="00B0F0"/>
                </a:solidFill>
              </a:rPr>
              <a:t>Compound Interest </a:t>
            </a:r>
            <a:r>
              <a:rPr lang="en-IE" sz="2400" dirty="0"/>
              <a:t>for the first 2 years and then 7% </a:t>
            </a:r>
            <a:r>
              <a:rPr lang="en-IE" sz="2400" dirty="0">
                <a:solidFill>
                  <a:srgbClr val="00B050"/>
                </a:solidFill>
              </a:rPr>
              <a:t>Simple Interest </a:t>
            </a:r>
            <a:r>
              <a:rPr lang="en-IE" sz="2400" dirty="0"/>
              <a:t>for the following 2 years.</a:t>
            </a:r>
          </a:p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9071D7E7-C4D3-8804-76D5-177389A4B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Example Question 2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446BAB-C1B4-87AF-CA6E-EA6634790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A957D-9833-7D6F-F8C7-1550E92A78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343720"/>
            <a:ext cx="4038600" cy="4434840"/>
          </a:xfrm>
        </p:spPr>
        <p:txBody>
          <a:bodyPr/>
          <a:lstStyle/>
          <a:p>
            <a:r>
              <a:rPr lang="en-IE" sz="2000" dirty="0">
                <a:solidFill>
                  <a:schemeClr val="accent2"/>
                </a:solidFill>
              </a:rPr>
              <a:t>Option A :</a:t>
            </a:r>
            <a:r>
              <a:rPr lang="en-GB" sz="2000" dirty="0">
                <a:solidFill>
                  <a:schemeClr val="accent2"/>
                </a:solidFill>
              </a:rPr>
              <a:t> </a:t>
            </a:r>
            <a:r>
              <a:rPr lang="en-IE" sz="2000" dirty="0">
                <a:solidFill>
                  <a:schemeClr val="accent2"/>
                </a:solidFill>
              </a:rPr>
              <a:t>€5,000 @ 5% </a:t>
            </a:r>
            <a:r>
              <a:rPr lang="en-IE" sz="2000" dirty="0">
                <a:solidFill>
                  <a:srgbClr val="00B0F0"/>
                </a:solidFill>
              </a:rPr>
              <a:t>C.I. </a:t>
            </a:r>
            <a:r>
              <a:rPr lang="en-IE" sz="2000" dirty="0">
                <a:solidFill>
                  <a:schemeClr val="accent2"/>
                </a:solidFill>
              </a:rPr>
              <a:t>for 2yrs then 3% </a:t>
            </a:r>
            <a:r>
              <a:rPr lang="en-IE" sz="2000" dirty="0">
                <a:solidFill>
                  <a:srgbClr val="00B050"/>
                </a:solidFill>
              </a:rPr>
              <a:t>S.I. </a:t>
            </a:r>
            <a:r>
              <a:rPr lang="en-IE" sz="2000" dirty="0">
                <a:solidFill>
                  <a:schemeClr val="accent2"/>
                </a:solidFill>
              </a:rPr>
              <a:t>for 2yrs</a:t>
            </a:r>
            <a:r>
              <a:rPr lang="en-GB" sz="2000" dirty="0">
                <a:solidFill>
                  <a:schemeClr val="accent2"/>
                </a:solidFill>
              </a:rPr>
              <a:t> </a:t>
            </a:r>
          </a:p>
          <a:p>
            <a:r>
              <a:rPr lang="en-IE" sz="2000" dirty="0"/>
              <a:t>Invest                 5000.00              </a:t>
            </a:r>
            <a:r>
              <a:rPr lang="en-IE" sz="2000" dirty="0">
                <a:solidFill>
                  <a:srgbClr val="00B0F0"/>
                </a:solidFill>
              </a:rPr>
              <a:t>+5% 	C.I.  </a:t>
            </a:r>
            <a:r>
              <a:rPr lang="en-IE" sz="2000" dirty="0"/>
              <a:t>	  </a:t>
            </a:r>
            <a:r>
              <a:rPr lang="en-IE" sz="2000" u="sng" dirty="0"/>
              <a:t> 250.00</a:t>
            </a:r>
            <a:r>
              <a:rPr lang="en-GB" sz="2000" dirty="0"/>
              <a:t>                 </a:t>
            </a:r>
            <a:r>
              <a:rPr lang="en-IE" sz="2000" dirty="0"/>
              <a:t>Yr1	                5250.00	</a:t>
            </a:r>
            <a:r>
              <a:rPr lang="en-GB" sz="2000" dirty="0"/>
              <a:t> </a:t>
            </a:r>
          </a:p>
          <a:p>
            <a:r>
              <a:rPr lang="en-GB" sz="2000" dirty="0">
                <a:solidFill>
                  <a:srgbClr val="00B0F0"/>
                </a:solidFill>
              </a:rPr>
              <a:t>+5%	C.I.</a:t>
            </a:r>
            <a:r>
              <a:rPr lang="en-GB" sz="2000" dirty="0"/>
              <a:t>    	  </a:t>
            </a:r>
            <a:r>
              <a:rPr lang="en-GB" sz="2000" u="sng" dirty="0"/>
              <a:t> 262.50</a:t>
            </a:r>
            <a:r>
              <a:rPr lang="en-GB" sz="2000" dirty="0"/>
              <a:t>	              Yr2	                5512.50	</a:t>
            </a:r>
          </a:p>
          <a:p>
            <a:r>
              <a:rPr lang="en-GB" sz="2000" dirty="0">
                <a:solidFill>
                  <a:srgbClr val="00B050"/>
                </a:solidFill>
              </a:rPr>
              <a:t>+3%	S.I.</a:t>
            </a:r>
            <a:r>
              <a:rPr lang="en-GB" sz="2000" dirty="0"/>
              <a:t>	  </a:t>
            </a:r>
            <a:r>
              <a:rPr lang="en-GB" sz="2000" u="sng" dirty="0"/>
              <a:t> 165.37</a:t>
            </a:r>
            <a:r>
              <a:rPr lang="en-GB" sz="2000" dirty="0"/>
              <a:t>	</a:t>
            </a:r>
            <a:r>
              <a:rPr lang="en-IE" sz="2000" dirty="0"/>
              <a:t>              Yr3	                 5677.87 </a:t>
            </a:r>
            <a:endParaRPr lang="en-GB" sz="2000" dirty="0"/>
          </a:p>
          <a:p>
            <a:r>
              <a:rPr lang="en-IE" sz="2000" dirty="0">
                <a:solidFill>
                  <a:srgbClr val="00B050"/>
                </a:solidFill>
              </a:rPr>
              <a:t>+3%	S.I.</a:t>
            </a:r>
            <a:r>
              <a:rPr lang="en-IE" sz="2000" dirty="0"/>
              <a:t>	   </a:t>
            </a:r>
            <a:r>
              <a:rPr lang="en-IE" sz="2000" u="sng" dirty="0"/>
              <a:t>165.37</a:t>
            </a:r>
            <a:r>
              <a:rPr lang="en-GB" sz="2000" dirty="0"/>
              <a:t>               </a:t>
            </a:r>
            <a:r>
              <a:rPr lang="en-IE" sz="2000" dirty="0"/>
              <a:t>Yr4	             €5,843.24</a:t>
            </a:r>
            <a:r>
              <a:rPr lang="en-GB" sz="2000" dirty="0"/>
              <a:t> 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E82228-B19B-BA95-90A2-123D0BC5D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5452717"/>
          </a:xfrm>
        </p:spPr>
        <p:txBody>
          <a:bodyPr/>
          <a:lstStyle/>
          <a:p>
            <a:r>
              <a:rPr lang="en-IE" sz="2000" dirty="0">
                <a:solidFill>
                  <a:schemeClr val="accent2"/>
                </a:solidFill>
              </a:rPr>
              <a:t>Option B :</a:t>
            </a:r>
            <a:r>
              <a:rPr lang="en-GB" sz="2000" dirty="0">
                <a:solidFill>
                  <a:schemeClr val="accent2"/>
                </a:solidFill>
              </a:rPr>
              <a:t> </a:t>
            </a:r>
            <a:r>
              <a:rPr lang="en-IE" sz="2000" dirty="0">
                <a:solidFill>
                  <a:schemeClr val="accent2"/>
                </a:solidFill>
              </a:rPr>
              <a:t>€5,000 @  2% </a:t>
            </a:r>
            <a:r>
              <a:rPr lang="en-IE" sz="2000" dirty="0">
                <a:solidFill>
                  <a:srgbClr val="00B0F0"/>
                </a:solidFill>
              </a:rPr>
              <a:t>C.I. </a:t>
            </a:r>
            <a:r>
              <a:rPr lang="en-IE" sz="2000" dirty="0">
                <a:solidFill>
                  <a:schemeClr val="accent2"/>
                </a:solidFill>
              </a:rPr>
              <a:t>for 2yrs then 5% </a:t>
            </a:r>
            <a:r>
              <a:rPr lang="en-IE" sz="2000" dirty="0">
                <a:solidFill>
                  <a:srgbClr val="00B050"/>
                </a:solidFill>
              </a:rPr>
              <a:t>S.I. </a:t>
            </a:r>
            <a:r>
              <a:rPr lang="en-IE" sz="2000" dirty="0">
                <a:solidFill>
                  <a:schemeClr val="accent2"/>
                </a:solidFill>
              </a:rPr>
              <a:t>for 2yrs</a:t>
            </a:r>
            <a:r>
              <a:rPr lang="en-GB" sz="2000" dirty="0"/>
              <a:t> </a:t>
            </a:r>
          </a:p>
          <a:p>
            <a:r>
              <a:rPr lang="en-IE" sz="2000" dirty="0"/>
              <a:t>Invest                   5000.00             </a:t>
            </a:r>
            <a:r>
              <a:rPr lang="en-IE" sz="2000" dirty="0">
                <a:solidFill>
                  <a:srgbClr val="00B0F0"/>
                </a:solidFill>
              </a:rPr>
              <a:t>+2%	C.I.      </a:t>
            </a:r>
            <a:r>
              <a:rPr lang="en-IE" sz="2000" dirty="0"/>
              <a:t>	   </a:t>
            </a:r>
            <a:r>
              <a:rPr lang="en-IE" sz="2000" u="sng" dirty="0"/>
              <a:t> 100.00</a:t>
            </a:r>
            <a:r>
              <a:rPr lang="en-GB" sz="2000" dirty="0"/>
              <a:t>              </a:t>
            </a:r>
            <a:r>
              <a:rPr lang="en-IE" sz="2000" dirty="0"/>
              <a:t>Yr1	                  5100.00	</a:t>
            </a:r>
            <a:r>
              <a:rPr lang="en-GB" sz="2000" dirty="0"/>
              <a:t> </a:t>
            </a:r>
          </a:p>
          <a:p>
            <a:r>
              <a:rPr lang="en-GB" sz="2000" dirty="0">
                <a:solidFill>
                  <a:srgbClr val="00B0F0"/>
                </a:solidFill>
              </a:rPr>
              <a:t>+2%	C.I.</a:t>
            </a:r>
            <a:r>
              <a:rPr lang="en-GB" sz="2000" dirty="0"/>
              <a:t>               </a:t>
            </a:r>
            <a:r>
              <a:rPr lang="en-GB" sz="2000" u="sng" dirty="0"/>
              <a:t>102.00 </a:t>
            </a:r>
            <a:r>
              <a:rPr lang="en-GB" sz="2000" dirty="0"/>
              <a:t>             Yr2	                  5202.00</a:t>
            </a:r>
          </a:p>
          <a:p>
            <a:r>
              <a:rPr lang="en-GB" sz="2000" dirty="0">
                <a:solidFill>
                  <a:srgbClr val="00B050"/>
                </a:solidFill>
              </a:rPr>
              <a:t>+7%</a:t>
            </a:r>
            <a:r>
              <a:rPr lang="en-GB" sz="2000" dirty="0"/>
              <a:t> </a:t>
            </a:r>
            <a:r>
              <a:rPr lang="en-GB" sz="2000" dirty="0">
                <a:solidFill>
                  <a:srgbClr val="00B050"/>
                </a:solidFill>
              </a:rPr>
              <a:t>	S.I.               </a:t>
            </a:r>
            <a:r>
              <a:rPr lang="en-GB" sz="2000" u="sng" dirty="0"/>
              <a:t>364.14</a:t>
            </a:r>
            <a:r>
              <a:rPr lang="en-GB" sz="2000" dirty="0"/>
              <a:t>              </a:t>
            </a:r>
            <a:r>
              <a:rPr lang="en-IE" sz="2000" dirty="0"/>
              <a:t>Yr3	                  5566.14</a:t>
            </a:r>
            <a:r>
              <a:rPr lang="en-GB" sz="2000" dirty="0"/>
              <a:t> </a:t>
            </a:r>
          </a:p>
          <a:p>
            <a:r>
              <a:rPr lang="en-IE" sz="2000" dirty="0">
                <a:solidFill>
                  <a:srgbClr val="00B050"/>
                </a:solidFill>
              </a:rPr>
              <a:t>+7%	S.I.</a:t>
            </a:r>
            <a:r>
              <a:rPr lang="en-IE" sz="2000" dirty="0"/>
              <a:t>	    </a:t>
            </a:r>
            <a:r>
              <a:rPr lang="en-IE" sz="2000" u="sng" dirty="0"/>
              <a:t> 364.14</a:t>
            </a:r>
            <a:r>
              <a:rPr lang="en-GB" sz="2000" dirty="0"/>
              <a:t>              </a:t>
            </a:r>
            <a:r>
              <a:rPr lang="en-IE" sz="2000" dirty="0"/>
              <a:t>Yr4	               €5,930.28</a:t>
            </a:r>
          </a:p>
          <a:p>
            <a:endParaRPr lang="en-GB" sz="2000" dirty="0"/>
          </a:p>
          <a:p>
            <a:r>
              <a:rPr lang="en-GB" sz="2000" dirty="0">
                <a:solidFill>
                  <a:srgbClr val="CC0000"/>
                </a:solidFill>
              </a:rPr>
              <a:t>Answer is Option B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70C0A-FE47-017B-4A6C-E0F6CEE74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EAA33-5A33-8490-047E-9AF00E0DA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74D10-6C33-4590-BD13-4BAAD5FF9708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1B9DD803-4D1F-07A3-6A6F-F27FA4CCF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Example Question 2</a:t>
            </a:r>
            <a:endParaRPr lang="en-I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155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79772"/>
            <a:r>
              <a:rPr lang="en-GB" sz="2400" dirty="0">
                <a:solidFill>
                  <a:srgbClr val="0070C0"/>
                </a:solidFill>
              </a:rPr>
              <a:t> </a:t>
            </a:r>
            <a:r>
              <a:rPr lang="en-GB" sz="2400" dirty="0"/>
              <a:t>Q 3 €12,500 was invested at </a:t>
            </a:r>
            <a:r>
              <a:rPr lang="en-GB" sz="2400" dirty="0">
                <a:solidFill>
                  <a:srgbClr val="00B0F0"/>
                </a:solidFill>
              </a:rPr>
              <a:t>Compound Interest </a:t>
            </a:r>
            <a:r>
              <a:rPr lang="en-GB" sz="2400" dirty="0"/>
              <a:t>for 3 years. The first year rate was 4.5% The second year rate was 4% The third year rate was 3.5%. • Calculate the final amount and the interest earned.</a:t>
            </a:r>
            <a:endParaRPr lang="en-IE" sz="2400" u="sng" dirty="0"/>
          </a:p>
          <a:p>
            <a:pPr indent="0"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     €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Invest                12500.00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+4.5%	C.I.   </a:t>
            </a:r>
            <a:r>
              <a:rPr lang="en-IE" sz="1800" dirty="0">
                <a:solidFill>
                  <a:srgbClr val="00B0F0"/>
                </a:solidFill>
                <a:latin typeface="Calibri" panose="020F0502020204030204" pitchFamily="34" charset="0"/>
              </a:rPr>
              <a:t>    </a:t>
            </a:r>
            <a:r>
              <a:rPr lang="en-IE" sz="1800" dirty="0">
                <a:latin typeface="Calibri" panose="020F0502020204030204" pitchFamily="34" charset="0"/>
              </a:rPr>
              <a:t> </a:t>
            </a:r>
            <a:r>
              <a:rPr lang="en-IE" sz="1800" kern="1200" dirty="0">
                <a:effectLst/>
                <a:latin typeface="Calibri" panose="020F0502020204030204" pitchFamily="34" charset="0"/>
                <a:ea typeface="+mn-ea"/>
                <a:cs typeface="+mn-cs"/>
              </a:rPr>
              <a:t>  </a:t>
            </a:r>
            <a:r>
              <a:rPr lang="en-IE" sz="1800" u="sng" kern="1200" dirty="0">
                <a:effectLst/>
                <a:latin typeface="Calibri" panose="020F0502020204030204" pitchFamily="34" charset="0"/>
                <a:ea typeface="+mn-ea"/>
                <a:cs typeface="+mn-cs"/>
              </a:rPr>
              <a:t>   </a:t>
            </a:r>
            <a:r>
              <a:rPr lang="en-IE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562.50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Yr1	              13062.50	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+4%	C.I.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    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522.50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              		</a:t>
            </a: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Yr2	              13585.00				</a:t>
            </a: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</a:t>
            </a:r>
            <a:r>
              <a:rPr lang="en-GB" sz="1800">
                <a:solidFill>
                  <a:srgbClr val="00B0F0"/>
                </a:solidFill>
                <a:latin typeface="Calibri" panose="020F0502020204030204" pitchFamily="34" charset="0"/>
              </a:rPr>
              <a:t>3.5</a:t>
            </a:r>
            <a:r>
              <a:rPr lang="en-GB" sz="1800" kern="120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%</a:t>
            </a:r>
            <a:r>
              <a:rPr lang="en-GB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C.I.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475.47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Yr3	             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€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14,060.47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79772"/>
            <a:endParaRPr lang="en-IE" sz="2400" u="sng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  <a:endParaRPr lang="en-US" dirty="0"/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9071D7E7-C4D3-8804-76D5-177389A4B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Example Question 3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A35633-C5E9-F1A2-4B14-B0161BBCE4C8}"/>
              </a:ext>
            </a:extLst>
          </p:cNvPr>
          <p:cNvSpPr txBox="1"/>
          <p:nvPr/>
        </p:nvSpPr>
        <p:spPr>
          <a:xfrm>
            <a:off x="4114800" y="2956560"/>
            <a:ext cx="3769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€14,060.47 -  €12500.00 =  €1560.47</a:t>
            </a:r>
          </a:p>
          <a:p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Interest = €1560.47</a:t>
            </a:r>
          </a:p>
          <a:p>
            <a:r>
              <a:rPr lang="en-I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Final amount= €14,060.47 </a:t>
            </a:r>
          </a:p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05F67-42AE-3C58-DCC7-5851BFA8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11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79772"/>
            <a:r>
              <a:rPr lang="en-GB" sz="2400" dirty="0">
                <a:solidFill>
                  <a:srgbClr val="0070C0"/>
                </a:solidFill>
              </a:rPr>
              <a:t> </a:t>
            </a:r>
            <a:r>
              <a:rPr lang="en-GB" sz="2400" dirty="0"/>
              <a:t>Q 4 €22,000 was invested at </a:t>
            </a:r>
            <a:r>
              <a:rPr lang="en-GB" sz="2400" dirty="0">
                <a:solidFill>
                  <a:srgbClr val="00B0F0"/>
                </a:solidFill>
              </a:rPr>
              <a:t>Compound Interest </a:t>
            </a:r>
            <a:r>
              <a:rPr lang="en-GB" sz="2400" dirty="0"/>
              <a:t>for 3 years. The first year rate was 5% The second year rate was 3% The third year rate was 3.5%. • Calculate the final amount and the interest earned.</a:t>
            </a:r>
            <a:endParaRPr lang="en-IE" sz="2400" u="sng" dirty="0"/>
          </a:p>
          <a:p>
            <a:pPr indent="0"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     €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Invest          </a:t>
            </a:r>
            <a:r>
              <a:rPr lang="en-IE" sz="1800" dirty="0">
                <a:solidFill>
                  <a:srgbClr val="000000"/>
                </a:solidFill>
                <a:latin typeface="Calibri" panose="020F0502020204030204" pitchFamily="34" charset="0"/>
              </a:rPr>
              <a:t>     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22000.00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+5%</a:t>
            </a:r>
            <a:r>
              <a:rPr lang="en-IE" sz="1800" dirty="0">
                <a:solidFill>
                  <a:srgbClr val="000000"/>
                </a:solidFill>
                <a:latin typeface="Calibri" panose="020F0502020204030204" pitchFamily="34" charset="0"/>
              </a:rPr>
              <a:t> 	</a:t>
            </a:r>
            <a:r>
              <a:rPr lang="en-IE" sz="1800" dirty="0">
                <a:solidFill>
                  <a:srgbClr val="00B0F0"/>
                </a:solidFill>
                <a:latin typeface="Calibri" panose="020F0502020204030204" pitchFamily="34" charset="0"/>
              </a:rPr>
              <a:t>C.I.</a:t>
            </a:r>
            <a:r>
              <a:rPr lang="en-IE" sz="1800" dirty="0">
                <a:solidFill>
                  <a:srgbClr val="000000"/>
                </a:solidFill>
                <a:latin typeface="Calibri" panose="020F0502020204030204" pitchFamily="34" charset="0"/>
              </a:rPr>
              <a:t>         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</a:t>
            </a:r>
            <a:r>
              <a:rPr lang="en-IE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1100.00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Yr1	               23100.00	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+3% 	C.I.    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     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693.00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              		</a:t>
            </a: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Yr2	               23793.00				</a:t>
            </a: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</a:t>
            </a:r>
            <a:r>
              <a:rPr lang="en-GB" sz="1800" dirty="0">
                <a:solidFill>
                  <a:srgbClr val="00B0F0"/>
                </a:solidFill>
                <a:latin typeface="Calibri" panose="020F0502020204030204" pitchFamily="34" charset="0"/>
              </a:rPr>
              <a:t>3.5%  C.I.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832.75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Yr3	          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€</a:t>
            </a:r>
            <a:r>
              <a:rPr lang="en-IE" sz="1800" dirty="0">
                <a:solidFill>
                  <a:srgbClr val="000000"/>
                </a:solidFill>
                <a:latin typeface="Calibri" panose="020F0502020204030204" pitchFamily="34" charset="0"/>
              </a:rPr>
              <a:t>24,625.75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79772"/>
            <a:endParaRPr lang="en-IE" sz="2400" u="sng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  <a:endParaRPr lang="en-US" dirty="0"/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9071D7E7-C4D3-8804-76D5-177389A4B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4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A35633-C5E9-F1A2-4B14-B0161BBCE4C8}"/>
              </a:ext>
            </a:extLst>
          </p:cNvPr>
          <p:cNvSpPr txBox="1"/>
          <p:nvPr/>
        </p:nvSpPr>
        <p:spPr>
          <a:xfrm>
            <a:off x="3923928" y="2956560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€24,625.75 -  €22,000.00 =  €2,625.75</a:t>
            </a:r>
          </a:p>
          <a:p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Interest =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€2,625.75</a:t>
            </a:r>
          </a:p>
          <a:p>
            <a:r>
              <a:rPr lang="en-I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Final amount= </a:t>
            </a:r>
            <a:r>
              <a:rPr lang="en-I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€24,625.75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05F67-42AE-3C58-DCC7-5851BFA8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05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856" y="1024346"/>
            <a:ext cx="8496944" cy="5428989"/>
          </a:xfrm>
        </p:spPr>
        <p:txBody>
          <a:bodyPr/>
          <a:lstStyle/>
          <a:p>
            <a:pPr indent="79772"/>
            <a:r>
              <a:rPr lang="en-GB" sz="2200" dirty="0">
                <a:solidFill>
                  <a:srgbClr val="0070C0"/>
                </a:solidFill>
              </a:rPr>
              <a:t> </a:t>
            </a:r>
            <a:r>
              <a:rPr lang="en-GB" sz="2200" dirty="0"/>
              <a:t>Q 5 €22,000 was invested for 4 years. </a:t>
            </a:r>
            <a:r>
              <a:rPr lang="en-IE" sz="2200" dirty="0"/>
              <a:t>The first two years was at </a:t>
            </a:r>
            <a:r>
              <a:rPr lang="en-IE" sz="2200" dirty="0">
                <a:solidFill>
                  <a:srgbClr val="00B0F0"/>
                </a:solidFill>
              </a:rPr>
              <a:t>Compound Interest </a:t>
            </a:r>
            <a:r>
              <a:rPr lang="en-IE" sz="2200" dirty="0"/>
              <a:t>rate of 3%. The third and fourth year was at a </a:t>
            </a:r>
            <a:r>
              <a:rPr lang="en-IE" sz="2200" dirty="0">
                <a:solidFill>
                  <a:srgbClr val="00B050"/>
                </a:solidFill>
              </a:rPr>
              <a:t>Simple Interest rate </a:t>
            </a:r>
            <a:r>
              <a:rPr lang="en-IE" sz="2200" dirty="0"/>
              <a:t>of 3%. • Calculate the final amount and the interest earned.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Invest            22000.00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+3%   	</a:t>
            </a:r>
            <a:r>
              <a:rPr lang="en-IE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C.I.   </a:t>
            </a:r>
            <a:r>
              <a:rPr lang="en-IE" sz="1800" dirty="0">
                <a:solidFill>
                  <a:srgbClr val="00B0F0"/>
                </a:solidFill>
                <a:latin typeface="Calibri" panose="020F0502020204030204" pitchFamily="34" charset="0"/>
              </a:rPr>
              <a:t> </a:t>
            </a:r>
            <a:r>
              <a:rPr lang="en-IE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</a:t>
            </a:r>
            <a:r>
              <a:rPr lang="en-IE" sz="1800" u="sng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</a:t>
            </a:r>
            <a:r>
              <a:rPr lang="en-IE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660.00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Yr1	           22660.00	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+3    	</a:t>
            </a:r>
            <a:r>
              <a:rPr lang="en-GB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C.I.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  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</a:t>
            </a:r>
            <a:r>
              <a:rPr lang="en-GB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679.80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              		</a:t>
            </a: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Yr2	         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 23,339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.80				</a:t>
            </a: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3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%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en-GB" sz="1800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S.I.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</a:t>
            </a:r>
            <a:r>
              <a:rPr lang="en-GB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700.19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Yr3	    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IE" sz="1800" dirty="0">
                <a:solidFill>
                  <a:srgbClr val="000000"/>
                </a:solidFill>
                <a:latin typeface="Calibri" panose="020F0502020204030204" pitchFamily="34" charset="0"/>
              </a:rPr>
              <a:t>24,039.99</a:t>
            </a:r>
            <a:endParaRPr lang="en-I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+3%	</a:t>
            </a:r>
            <a:r>
              <a:rPr lang="en-GB" sz="1800" dirty="0">
                <a:solidFill>
                  <a:srgbClr val="00B050"/>
                </a:solidFill>
                <a:latin typeface="Calibri" panose="020F0502020204030204" pitchFamily="34" charset="0"/>
              </a:rPr>
              <a:t>S.I. 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        </a:t>
            </a:r>
            <a:r>
              <a:rPr lang="en-GB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  700.19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Yr4 	         €24,740.18  </a:t>
            </a:r>
            <a:endParaRPr lang="en-IE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  <a:endParaRPr lang="en-US" dirty="0"/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9071D7E7-C4D3-8804-76D5-177389A4B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5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A35633-C5E9-F1A2-4B14-B0161BBCE4C8}"/>
              </a:ext>
            </a:extLst>
          </p:cNvPr>
          <p:cNvSpPr txBox="1"/>
          <p:nvPr/>
        </p:nvSpPr>
        <p:spPr>
          <a:xfrm>
            <a:off x="3923928" y="2956560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€24,740.18 </a:t>
            </a:r>
            <a:r>
              <a:rPr lang="en-GB" dirty="0"/>
              <a:t>-  €22,000.00 =  €2,740.18 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Interest = </a:t>
            </a:r>
            <a:r>
              <a:rPr lang="en-GB" dirty="0"/>
              <a:t>€2,740.18 </a:t>
            </a:r>
          </a:p>
          <a:p>
            <a:r>
              <a:rPr lang="en-I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Final amount=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€24,740.18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05F67-42AE-3C58-DCC7-5851BFA8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451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856" y="1024346"/>
            <a:ext cx="8496944" cy="5428989"/>
          </a:xfrm>
        </p:spPr>
        <p:txBody>
          <a:bodyPr/>
          <a:lstStyle/>
          <a:p>
            <a:pPr indent="79772"/>
            <a:r>
              <a:rPr lang="en-GB" sz="2200" dirty="0">
                <a:solidFill>
                  <a:srgbClr val="0070C0"/>
                </a:solidFill>
              </a:rPr>
              <a:t> </a:t>
            </a:r>
            <a:r>
              <a:rPr lang="en-GB" sz="2200" dirty="0"/>
              <a:t>Q 6 €15,000 was invested for 4 years. </a:t>
            </a:r>
            <a:r>
              <a:rPr lang="en-IE" sz="2200" dirty="0"/>
              <a:t>The first two years was at </a:t>
            </a:r>
            <a:r>
              <a:rPr lang="en-IE" sz="2200" dirty="0">
                <a:solidFill>
                  <a:srgbClr val="00B0F0"/>
                </a:solidFill>
              </a:rPr>
              <a:t>Compound Interest </a:t>
            </a:r>
            <a:r>
              <a:rPr lang="en-IE" sz="2200" dirty="0"/>
              <a:t>rate of 3.5%. The third and fourth year was at a </a:t>
            </a:r>
            <a:r>
              <a:rPr lang="en-IE" sz="2200" dirty="0">
                <a:solidFill>
                  <a:srgbClr val="00B050"/>
                </a:solidFill>
              </a:rPr>
              <a:t>Simple Interest rate </a:t>
            </a:r>
            <a:r>
              <a:rPr lang="en-IE" sz="2200" dirty="0"/>
              <a:t>of 4.5%. • Calculate the final amount and the interest earned.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Invest           </a:t>
            </a:r>
            <a:r>
              <a:rPr lang="en-IE" sz="1800" dirty="0">
                <a:solidFill>
                  <a:srgbClr val="000000"/>
                </a:solidFill>
                <a:latin typeface="Calibri" panose="020F0502020204030204" pitchFamily="34" charset="0"/>
              </a:rPr>
              <a:t>  150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00.00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+3.5%   </a:t>
            </a:r>
            <a:r>
              <a:rPr lang="en-IE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C.I.   </a:t>
            </a:r>
            <a:r>
              <a:rPr lang="en-IE" sz="1800" dirty="0">
                <a:solidFill>
                  <a:srgbClr val="00B0F0"/>
                </a:solidFill>
                <a:latin typeface="Calibri" panose="020F0502020204030204" pitchFamily="34" charset="0"/>
              </a:rPr>
              <a:t> </a:t>
            </a:r>
            <a:r>
              <a:rPr lang="en-IE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</a:t>
            </a:r>
            <a:r>
              <a:rPr lang="en-IE" sz="1800" u="sng" dirty="0">
                <a:latin typeface="Calibri" panose="020F0502020204030204" pitchFamily="34" charset="0"/>
              </a:rPr>
              <a:t>  525</a:t>
            </a:r>
            <a:r>
              <a:rPr lang="en-IE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.00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Yr1	           </a:t>
            </a:r>
            <a:r>
              <a:rPr lang="en-IE" sz="1800" dirty="0">
                <a:solidFill>
                  <a:srgbClr val="000000"/>
                </a:solidFill>
                <a:latin typeface="Calibri" panose="020F0502020204030204" pitchFamily="34" charset="0"/>
              </a:rPr>
              <a:t> 15525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.00	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+3.5%	 </a:t>
            </a:r>
            <a:r>
              <a:rPr lang="en-GB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C.I.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  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</a:t>
            </a:r>
            <a:r>
              <a:rPr lang="en-GB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543.37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              		</a:t>
            </a: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Yr2	         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  16068.37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			</a:t>
            </a: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4.5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%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	 </a:t>
            </a:r>
            <a:r>
              <a:rPr lang="en-GB" sz="1800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S.I.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</a:t>
            </a:r>
            <a:r>
              <a:rPr lang="en-GB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723.07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Yr3	    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IE" sz="1800" dirty="0">
                <a:solidFill>
                  <a:srgbClr val="000000"/>
                </a:solidFill>
                <a:latin typeface="Calibri" panose="020F0502020204030204" pitchFamily="34" charset="0"/>
              </a:rPr>
              <a:t> 16791.44</a:t>
            </a:r>
            <a:endParaRPr lang="en-I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+4.5%	 </a:t>
            </a:r>
            <a:r>
              <a:rPr lang="en-GB" sz="1800" dirty="0">
                <a:solidFill>
                  <a:srgbClr val="00B050"/>
                </a:solidFill>
                <a:latin typeface="Calibri" panose="020F0502020204030204" pitchFamily="34" charset="0"/>
              </a:rPr>
              <a:t>S.I.   </a:t>
            </a:r>
            <a:r>
              <a:rPr lang="en-GB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      723.07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Yr4 	         €17,514.51  </a:t>
            </a:r>
            <a:endParaRPr lang="en-IE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  <a:endParaRPr lang="en-US" dirty="0"/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9071D7E7-C4D3-8804-76D5-177389A4B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6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A35633-C5E9-F1A2-4B14-B0161BBCE4C8}"/>
              </a:ext>
            </a:extLst>
          </p:cNvPr>
          <p:cNvSpPr txBox="1"/>
          <p:nvPr/>
        </p:nvSpPr>
        <p:spPr>
          <a:xfrm>
            <a:off x="3923928" y="2956560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€17,514.51 </a:t>
            </a:r>
            <a:r>
              <a:rPr lang="en-GB" dirty="0"/>
              <a:t>-  €15,000.00 =  €2,514.52 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Interest = </a:t>
            </a:r>
            <a:r>
              <a:rPr lang="en-GB" dirty="0">
                <a:solidFill>
                  <a:prstClr val="black"/>
                </a:solidFill>
              </a:rPr>
              <a:t> €2,514.52 </a:t>
            </a:r>
          </a:p>
          <a:p>
            <a:r>
              <a:rPr lang="en-I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Final amount=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€17,514.51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05F67-42AE-3C58-DCC7-5851BFA8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82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71711" y="1074752"/>
            <a:ext cx="8348761" cy="6057900"/>
          </a:xfrm>
        </p:spPr>
        <p:txBody>
          <a:bodyPr/>
          <a:lstStyle/>
          <a:p>
            <a:r>
              <a:rPr lang="en-IE" sz="2400" dirty="0"/>
              <a:t>When you deposit money into the bank and leave it there for a certain length of time you get payment for letting the banks have use of your money this is called “</a:t>
            </a:r>
            <a:r>
              <a:rPr lang="en-IE" sz="2400" dirty="0">
                <a:solidFill>
                  <a:srgbClr val="0070C0"/>
                </a:solidFill>
              </a:rPr>
              <a:t>The Interest</a:t>
            </a:r>
            <a:r>
              <a:rPr lang="en-IE" sz="2400" dirty="0"/>
              <a:t>.”</a:t>
            </a:r>
          </a:p>
          <a:p>
            <a:r>
              <a:rPr lang="en-IE" sz="2400" dirty="0"/>
              <a:t>The money you deposited is called</a:t>
            </a:r>
            <a:r>
              <a:rPr lang="en-IE" sz="2400" dirty="0">
                <a:solidFill>
                  <a:srgbClr val="0070C0"/>
                </a:solidFill>
              </a:rPr>
              <a:t> “The Principle”</a:t>
            </a:r>
          </a:p>
          <a:p>
            <a:r>
              <a:rPr lang="en-IE" sz="2400" dirty="0"/>
              <a:t>The percentage paid by the banks for the use of your money is called “</a:t>
            </a:r>
            <a:r>
              <a:rPr lang="en-IE" sz="2400" dirty="0">
                <a:solidFill>
                  <a:srgbClr val="0070C0"/>
                </a:solidFill>
              </a:rPr>
              <a:t>The Rate” </a:t>
            </a:r>
          </a:p>
          <a:p>
            <a:r>
              <a:rPr lang="en-IE" sz="2400" dirty="0"/>
              <a:t>The period that your money is left in the bank is called the “</a:t>
            </a:r>
            <a:r>
              <a:rPr lang="en-IE" sz="2400" dirty="0">
                <a:solidFill>
                  <a:srgbClr val="0070C0"/>
                </a:solidFill>
              </a:rPr>
              <a:t>The Time”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E1DF0B-62F4-E146-025C-A77D73935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Simple Interest  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A89384-8F39-C93B-CAD1-A87657AF8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71711" y="1074752"/>
            <a:ext cx="8348761" cy="6057900"/>
          </a:xfrm>
        </p:spPr>
        <p:txBody>
          <a:bodyPr/>
          <a:lstStyle/>
          <a:p>
            <a:r>
              <a:rPr lang="en-IE" sz="1800" dirty="0"/>
              <a:t>When you deposit money into the bank and leave it there for a certain length of time you get payment for letting the banks have use of your money this is called “</a:t>
            </a:r>
            <a:r>
              <a:rPr lang="en-IE" sz="1800" dirty="0">
                <a:solidFill>
                  <a:srgbClr val="0070C0"/>
                </a:solidFill>
              </a:rPr>
              <a:t>The Interest</a:t>
            </a:r>
            <a:r>
              <a:rPr lang="en-IE" sz="1800" dirty="0"/>
              <a:t>.”</a:t>
            </a:r>
          </a:p>
          <a:p>
            <a:r>
              <a:rPr lang="en-IE" sz="1800" dirty="0"/>
              <a:t>The money you deposited is called</a:t>
            </a:r>
            <a:r>
              <a:rPr lang="en-IE" sz="1800" dirty="0">
                <a:solidFill>
                  <a:srgbClr val="0070C0"/>
                </a:solidFill>
              </a:rPr>
              <a:t> “The Principle”</a:t>
            </a:r>
          </a:p>
          <a:p>
            <a:r>
              <a:rPr lang="en-IE" sz="1800" dirty="0"/>
              <a:t>The percentage paid by the banks for the use of your money is called “</a:t>
            </a:r>
            <a:r>
              <a:rPr lang="en-IE" sz="1800" dirty="0">
                <a:solidFill>
                  <a:srgbClr val="0070C0"/>
                </a:solidFill>
              </a:rPr>
              <a:t>The Rate” </a:t>
            </a:r>
          </a:p>
          <a:p>
            <a:r>
              <a:rPr lang="en-IE" sz="1800" dirty="0"/>
              <a:t>The period that your money is left in the bank is called the “</a:t>
            </a:r>
            <a:r>
              <a:rPr lang="en-IE" sz="1800" dirty="0">
                <a:solidFill>
                  <a:srgbClr val="0070C0"/>
                </a:solidFill>
              </a:rPr>
              <a:t>The Time” </a:t>
            </a:r>
          </a:p>
          <a:p>
            <a:r>
              <a:rPr lang="en-IE" sz="2400" dirty="0"/>
              <a:t>If you left €5000 in the bank for 4years at an interest rate of 3.6%, how much interest would your money earn.</a:t>
            </a:r>
          </a:p>
          <a:p>
            <a:r>
              <a:rPr lang="en-IE" sz="2400" dirty="0"/>
              <a:t>Interest = Principle x Rate X Time</a:t>
            </a:r>
          </a:p>
          <a:p>
            <a:r>
              <a:rPr lang="en-IE" sz="2400" dirty="0"/>
              <a:t>I= P x R  x T</a:t>
            </a:r>
          </a:p>
          <a:p>
            <a:r>
              <a:rPr lang="en-IE" sz="2400" dirty="0"/>
              <a:t>I = €5000 x 3.6% x 4yrs = €720</a:t>
            </a:r>
          </a:p>
          <a:p>
            <a:r>
              <a:rPr lang="en-IE" sz="2400" dirty="0"/>
              <a:t>or</a:t>
            </a:r>
          </a:p>
          <a:p>
            <a:r>
              <a:rPr lang="en-IE" sz="2400" dirty="0"/>
              <a:t>5000 x 3.6% = 180    180  x  4yrs  = €720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E1DF0B-62F4-E146-025C-A77D73935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Simple Interest  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A89384-8F39-C93B-CAD1-A87657AF8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61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uiExpand="1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71711" y="1074752"/>
            <a:ext cx="8348761" cy="6057900"/>
          </a:xfrm>
        </p:spPr>
        <p:txBody>
          <a:bodyPr/>
          <a:lstStyle/>
          <a:p>
            <a:r>
              <a:rPr lang="en-IE" sz="2400" dirty="0"/>
              <a:t>E.g. If you left €5000 in the bank for 4 years at an interest rate of 3.6%, how much interest would your money earn.</a:t>
            </a:r>
          </a:p>
          <a:p>
            <a:r>
              <a:rPr lang="en-IE" sz="2400" dirty="0"/>
              <a:t>Interest = Principle x Rate X Time</a:t>
            </a:r>
          </a:p>
          <a:p>
            <a:r>
              <a:rPr lang="en-IE" sz="2400" dirty="0"/>
              <a:t>I= P x R  x T</a:t>
            </a:r>
          </a:p>
          <a:p>
            <a:r>
              <a:rPr lang="en-IE" sz="2400" dirty="0"/>
              <a:t>I = €5000 x 3.6% x 4yrs = €720</a:t>
            </a:r>
          </a:p>
          <a:p>
            <a:r>
              <a:rPr lang="en-IE" sz="2400" dirty="0"/>
              <a:t>or</a:t>
            </a:r>
          </a:p>
          <a:p>
            <a:r>
              <a:rPr lang="en-IE" sz="2400" dirty="0"/>
              <a:t>5000 x 3.6% = 180    180  x  4yrs  = €720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E1DF0B-62F4-E146-025C-A77D73935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Simple Interest  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B7AC55-4C2A-BAA5-58F5-B8DB7D5D9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714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>
          <a:xfrm>
            <a:off x="683568" y="1124744"/>
            <a:ext cx="7920880" cy="6286500"/>
          </a:xfrm>
        </p:spPr>
        <p:txBody>
          <a:bodyPr/>
          <a:lstStyle/>
          <a:p>
            <a:r>
              <a:rPr lang="en-IE" sz="2000" dirty="0"/>
              <a:t>Interest = Principle x Rate x Time</a:t>
            </a:r>
          </a:p>
          <a:p>
            <a:r>
              <a:rPr lang="en-IE" sz="2000" dirty="0"/>
              <a:t>I= P x R  x T</a:t>
            </a:r>
          </a:p>
          <a:p>
            <a:r>
              <a:rPr lang="en-IE" sz="2000" dirty="0"/>
              <a:t>To find other parts you may need to re-arrange the formula</a:t>
            </a:r>
          </a:p>
          <a:p>
            <a:r>
              <a:rPr lang="en-IE" sz="1800" dirty="0"/>
              <a:t>P = </a:t>
            </a:r>
            <a:r>
              <a:rPr lang="en-IE" sz="1800" u="sng" dirty="0"/>
              <a:t>    I    </a:t>
            </a:r>
            <a:r>
              <a:rPr lang="en-IE" sz="1800" dirty="0"/>
              <a:t>	        R = </a:t>
            </a:r>
            <a:r>
              <a:rPr lang="en-IE" sz="1800" u="sng" dirty="0"/>
              <a:t>   I   </a:t>
            </a:r>
            <a:r>
              <a:rPr lang="en-IE" sz="1800" dirty="0"/>
              <a:t>  	        T = __I__    </a:t>
            </a:r>
          </a:p>
          <a:p>
            <a:pPr>
              <a:buNone/>
            </a:pPr>
            <a:r>
              <a:rPr lang="en-IE" sz="1800" dirty="0"/>
              <a:t>            R X T	             P X T	               P X R</a:t>
            </a:r>
          </a:p>
          <a:p>
            <a:pPr>
              <a:buNone/>
            </a:pPr>
            <a:r>
              <a:rPr lang="en-IE" sz="1800" dirty="0"/>
              <a:t>	</a:t>
            </a:r>
            <a:r>
              <a:rPr lang="en-IE" sz="2000" dirty="0"/>
              <a:t>In simple interest the rate is calculated on the amount first deposited. It is therefore the same amount added each year.</a:t>
            </a:r>
            <a:endParaRPr lang="en-IE" sz="1800" dirty="0"/>
          </a:p>
          <a:p>
            <a:pPr>
              <a:buNone/>
            </a:pPr>
            <a:r>
              <a:rPr lang="en-IE" sz="1800" dirty="0"/>
              <a:t>	</a:t>
            </a:r>
            <a:r>
              <a:rPr lang="en-IE" sz="2000" dirty="0"/>
              <a:t>	Principle amount           8000</a:t>
            </a:r>
          </a:p>
          <a:p>
            <a:pPr>
              <a:buNone/>
            </a:pPr>
            <a:r>
              <a:rPr lang="en-IE" sz="2000" dirty="0"/>
              <a:t>	 	Plus  5% interest 	         </a:t>
            </a:r>
            <a:r>
              <a:rPr lang="en-IE" sz="2000" u="sng" dirty="0"/>
              <a:t>   400</a:t>
            </a:r>
          </a:p>
          <a:p>
            <a:pPr>
              <a:buNone/>
            </a:pPr>
            <a:r>
              <a:rPr lang="en-IE" sz="2000" dirty="0"/>
              <a:t>				          8400 yr 1</a:t>
            </a:r>
          </a:p>
          <a:p>
            <a:pPr>
              <a:buNone/>
            </a:pPr>
            <a:r>
              <a:rPr lang="en-IE" sz="2000" dirty="0"/>
              <a:t>                 Plus  5% interest	         </a:t>
            </a:r>
            <a:r>
              <a:rPr lang="en-IE" sz="2000" u="sng" dirty="0"/>
              <a:t>   400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                          8800 yr 2</a:t>
            </a:r>
          </a:p>
          <a:p>
            <a:pPr>
              <a:buNone/>
            </a:pPr>
            <a:r>
              <a:rPr lang="en-IE" sz="2000" dirty="0"/>
              <a:t>                 Plus  5% interest          </a:t>
            </a:r>
            <a:r>
              <a:rPr lang="en-IE" sz="2000" u="sng" dirty="0"/>
              <a:t>   400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	          9200 yr3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CD59184-173E-D68B-F383-A6E659D43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Simple Interest  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0DE5DD-597F-ED22-71A6-92A19E12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98" decel="100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98" decel="100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98" decel="100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98" decel="1000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98" decel="1000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98" decel="1000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98" decel="100000" fill="hold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43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43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98" decel="100000" fill="hold"/>
                                        <p:tgtEl>
                                          <p:spTgt spid="143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>
          <a:xfrm>
            <a:off x="539552" y="1340768"/>
            <a:ext cx="8064896" cy="5174332"/>
          </a:xfrm>
        </p:spPr>
        <p:txBody>
          <a:bodyPr/>
          <a:lstStyle/>
          <a:p>
            <a:r>
              <a:rPr lang="en-IE" sz="2400" dirty="0"/>
              <a:t>Using simple interest €8000 @5% earned €1200 for 3years.</a:t>
            </a:r>
          </a:p>
          <a:p>
            <a:r>
              <a:rPr lang="en-IE" sz="2400" dirty="0"/>
              <a:t>With compound interest the rate is calculated on the amount at the </a:t>
            </a:r>
            <a:r>
              <a:rPr lang="en-IE" sz="2400" b="1" dirty="0"/>
              <a:t>beginning </a:t>
            </a:r>
            <a:r>
              <a:rPr lang="en-IE" sz="2400" dirty="0"/>
              <a:t>of each year and </a:t>
            </a:r>
            <a:r>
              <a:rPr lang="en-IE" sz="2400" b="1" dirty="0"/>
              <a:t>added</a:t>
            </a:r>
            <a:r>
              <a:rPr lang="en-IE" sz="2400" dirty="0"/>
              <a:t> on to that amount.</a:t>
            </a:r>
          </a:p>
          <a:p>
            <a:r>
              <a:rPr lang="en-IE" sz="2400" dirty="0"/>
              <a:t>It is therefore </a:t>
            </a:r>
            <a:r>
              <a:rPr lang="en-IE" sz="2400" b="1" dirty="0"/>
              <a:t>NOT</a:t>
            </a:r>
            <a:r>
              <a:rPr lang="en-IE" sz="2400" dirty="0"/>
              <a:t> the same amount added each year.</a:t>
            </a:r>
            <a:endParaRPr lang="en-IE" sz="1800" dirty="0"/>
          </a:p>
          <a:p>
            <a:pPr>
              <a:buNone/>
            </a:pPr>
            <a:r>
              <a:rPr lang="en-IE" sz="1800" dirty="0"/>
              <a:t>	</a:t>
            </a:r>
            <a:r>
              <a:rPr lang="en-IE" sz="2400" dirty="0"/>
              <a:t>	Principle amount               8000</a:t>
            </a:r>
          </a:p>
          <a:p>
            <a:pPr>
              <a:buNone/>
            </a:pPr>
            <a:r>
              <a:rPr lang="en-IE" sz="2400" dirty="0"/>
              <a:t>	 	Plus  5% interest               </a:t>
            </a:r>
            <a:r>
              <a:rPr lang="en-IE" sz="2400" u="sng" dirty="0"/>
              <a:t>   400</a:t>
            </a:r>
          </a:p>
          <a:p>
            <a:pPr>
              <a:buNone/>
            </a:pPr>
            <a:r>
              <a:rPr lang="en-IE" sz="2400" dirty="0"/>
              <a:t>				                   8400 yr 1</a:t>
            </a:r>
          </a:p>
          <a:p>
            <a:pPr>
              <a:buNone/>
            </a:pPr>
            <a:r>
              <a:rPr lang="en-IE" sz="2400" dirty="0"/>
              <a:t>                 Plus  5% interest           </a:t>
            </a:r>
            <a:r>
              <a:rPr lang="en-IE" sz="2400" u="sng" dirty="0"/>
              <a:t>   420</a:t>
            </a:r>
            <a:endParaRPr lang="en-IE" sz="2400" dirty="0"/>
          </a:p>
          <a:p>
            <a:pPr>
              <a:buNone/>
            </a:pPr>
            <a:r>
              <a:rPr lang="en-IE" sz="2400" dirty="0"/>
              <a:t>				                   8820 yr 2</a:t>
            </a:r>
          </a:p>
          <a:p>
            <a:pPr>
              <a:buNone/>
            </a:pPr>
            <a:r>
              <a:rPr lang="en-IE" sz="2400" dirty="0"/>
              <a:t>                 Plus  5% interest            </a:t>
            </a:r>
            <a:r>
              <a:rPr lang="en-IE" sz="2400" u="sng" dirty="0"/>
              <a:t>   441</a:t>
            </a:r>
            <a:endParaRPr lang="en-IE" sz="2400" dirty="0"/>
          </a:p>
          <a:p>
            <a:pPr>
              <a:buNone/>
            </a:pPr>
            <a:r>
              <a:rPr lang="en-IE" sz="2400" dirty="0"/>
              <a:t>				                   9261 yr3</a:t>
            </a:r>
            <a:endParaRPr lang="en-IE" sz="1800" dirty="0"/>
          </a:p>
          <a:p>
            <a:pPr>
              <a:buNone/>
            </a:pPr>
            <a:r>
              <a:rPr lang="en-IE" sz="2400" dirty="0"/>
              <a:t>     Using compound interest €8000 earned €1261 for 3years.</a:t>
            </a:r>
          </a:p>
          <a:p>
            <a:pPr>
              <a:buNone/>
            </a:pPr>
            <a:endParaRPr lang="en-IE" sz="1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F76A134-7A14-4F95-7EC9-D2DBAAC99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Compound Interest  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CB4555-8D47-B395-6199-0DBE24203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98" decel="100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98" decel="1000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98" decel="1000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98" decel="1000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724223A-8E6F-F91B-2E0D-A229EB91F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/>
              <a:t>Comparing The Two 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A62811-F7AB-DB8A-F10D-D90418CD8F0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IE" sz="2400" b="1" dirty="0"/>
              <a:t>Simple Interest</a:t>
            </a:r>
          </a:p>
          <a:p>
            <a:pPr>
              <a:buNone/>
            </a:pPr>
            <a:r>
              <a:rPr lang="en-IE" sz="2400" dirty="0"/>
              <a:t>Principle amount   	8000</a:t>
            </a:r>
          </a:p>
          <a:p>
            <a:pPr>
              <a:buNone/>
            </a:pPr>
            <a:r>
              <a:rPr lang="en-IE" sz="2400" dirty="0"/>
              <a:t>Plus  5% interest          </a:t>
            </a:r>
            <a:r>
              <a:rPr lang="en-IE" sz="2400" u="sng" dirty="0"/>
              <a:t>   400</a:t>
            </a:r>
          </a:p>
          <a:p>
            <a:pPr>
              <a:buNone/>
            </a:pPr>
            <a:r>
              <a:rPr lang="en-IE" sz="2400" dirty="0"/>
              <a:t>		</a:t>
            </a:r>
            <a:r>
              <a:rPr lang="en-IE" sz="2400" dirty="0" err="1"/>
              <a:t>Yr</a:t>
            </a:r>
            <a:r>
              <a:rPr lang="en-IE" sz="2400" dirty="0"/>
              <a:t> 1      		8400 </a:t>
            </a:r>
          </a:p>
          <a:p>
            <a:pPr>
              <a:buNone/>
            </a:pPr>
            <a:r>
              <a:rPr lang="en-IE" sz="2400" dirty="0"/>
              <a:t>Plus  5% interest         </a:t>
            </a:r>
            <a:r>
              <a:rPr lang="en-IE" sz="2400" u="sng" dirty="0"/>
              <a:t>   400</a:t>
            </a:r>
            <a:endParaRPr lang="en-IE" sz="2400" dirty="0"/>
          </a:p>
          <a:p>
            <a:pPr>
              <a:buNone/>
            </a:pPr>
            <a:r>
              <a:rPr lang="en-IE" sz="2400" dirty="0"/>
              <a:t>		</a:t>
            </a:r>
            <a:r>
              <a:rPr lang="en-IE" sz="2400" dirty="0" err="1"/>
              <a:t>Yr</a:t>
            </a:r>
            <a:r>
              <a:rPr lang="en-IE" sz="2400" dirty="0"/>
              <a:t> 2 	             8800</a:t>
            </a:r>
          </a:p>
          <a:p>
            <a:pPr>
              <a:buNone/>
            </a:pPr>
            <a:r>
              <a:rPr lang="en-IE" sz="2400" dirty="0"/>
              <a:t>Plus  5% interest         </a:t>
            </a:r>
            <a:r>
              <a:rPr lang="en-IE" sz="2400" u="sng" dirty="0"/>
              <a:t>   400</a:t>
            </a:r>
            <a:endParaRPr lang="en-IE" sz="2400" dirty="0"/>
          </a:p>
          <a:p>
            <a:pPr>
              <a:buNone/>
            </a:pPr>
            <a:r>
              <a:rPr lang="en-IE" sz="2400" dirty="0"/>
              <a:t>		</a:t>
            </a:r>
            <a:r>
              <a:rPr lang="en-IE" sz="2400" dirty="0" err="1"/>
              <a:t>Yr</a:t>
            </a:r>
            <a:r>
              <a:rPr lang="en-IE" sz="2400" dirty="0"/>
              <a:t> 3	           €9200</a:t>
            </a:r>
          </a:p>
          <a:p>
            <a:pPr>
              <a:buNone/>
            </a:pPr>
            <a:r>
              <a:rPr lang="en-IE" sz="2400" dirty="0"/>
              <a:t>Total earned €1200</a:t>
            </a:r>
            <a:endParaRPr lang="en-IE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4CDDA03-B97C-C9C8-11E8-E74CFBC09E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Compound Interest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Principle amount   	8000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Plus  5% interest          </a:t>
            </a:r>
            <a:r>
              <a:rPr kumimoji="0" lang="en-IE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400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  <a:r>
              <a:rPr kumimoji="0" lang="en-I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Yr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      		8400 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Plus  5% interest         </a:t>
            </a:r>
            <a:r>
              <a:rPr kumimoji="0" lang="en-IE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420</a:t>
            </a:r>
            <a:endParaRPr kumimoji="0" lang="en-I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  <a:r>
              <a:rPr kumimoji="0" lang="en-I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Yr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 	             8820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Plus  5% interest         </a:t>
            </a:r>
            <a:r>
              <a:rPr kumimoji="0" lang="en-IE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441</a:t>
            </a:r>
            <a:endParaRPr kumimoji="0" lang="en-I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  <a:r>
              <a:rPr kumimoji="0" lang="en-I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Yr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3	           €9261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Total earned €1261</a:t>
            </a:r>
            <a:endParaRPr kumimoji="0" lang="en-IE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8DBB0A-11F5-9A7F-7292-E58381C7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DE2DAA-25BC-595F-DB92-E55C3F126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32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5880" y="1700808"/>
            <a:ext cx="8280920" cy="6048375"/>
          </a:xfrm>
        </p:spPr>
        <p:txBody>
          <a:bodyPr/>
          <a:lstStyle/>
          <a:p>
            <a:r>
              <a:rPr lang="en-GB" sz="2400" b="1" dirty="0"/>
              <a:t>Q</a:t>
            </a:r>
            <a:r>
              <a:rPr lang="en-IE" sz="2400" b="1" dirty="0"/>
              <a:t>1.  </a:t>
            </a:r>
            <a:r>
              <a:rPr lang="en-IE" sz="2400" dirty="0"/>
              <a:t>A Cabinet- Maker looking to Invest €10,000 for 4 years has been given </a:t>
            </a:r>
            <a:r>
              <a:rPr lang="en-IE" sz="2400" b="1" u="sng" dirty="0"/>
              <a:t>  </a:t>
            </a:r>
            <a:r>
              <a:rPr lang="en-IE" sz="2400" b="1" u="sng" dirty="0">
                <a:solidFill>
                  <a:srgbClr val="0070C0"/>
                </a:solidFill>
              </a:rPr>
              <a:t>two options </a:t>
            </a:r>
            <a:r>
              <a:rPr lang="en-IE" sz="2400" dirty="0">
                <a:solidFill>
                  <a:srgbClr val="0070C0"/>
                </a:solidFill>
              </a:rPr>
              <a:t>. </a:t>
            </a:r>
            <a:r>
              <a:rPr lang="en-IE" sz="2400" dirty="0"/>
              <a:t>Which Option should they choose in order to make the most money? </a:t>
            </a:r>
            <a:r>
              <a:rPr lang="en-IE" sz="2400" b="1" dirty="0"/>
              <a:t>Show all Calculations.</a:t>
            </a:r>
          </a:p>
          <a:p>
            <a:endParaRPr lang="en-IE" sz="2400" dirty="0">
              <a:solidFill>
                <a:srgbClr val="0070C0"/>
              </a:solidFill>
            </a:endParaRPr>
          </a:p>
          <a:p>
            <a:r>
              <a:rPr lang="en-IE" sz="2400" u="sng" dirty="0">
                <a:solidFill>
                  <a:srgbClr val="0070C0"/>
                </a:solidFill>
              </a:rPr>
              <a:t>Option A   </a:t>
            </a:r>
            <a:r>
              <a:rPr lang="en-IE" sz="2400" dirty="0"/>
              <a:t>will give 4% </a:t>
            </a:r>
            <a:r>
              <a:rPr lang="en-IE" sz="2400" dirty="0">
                <a:solidFill>
                  <a:srgbClr val="00B0F0"/>
                </a:solidFill>
              </a:rPr>
              <a:t>Compound Interest </a:t>
            </a:r>
            <a:r>
              <a:rPr lang="en-IE" sz="2400" dirty="0"/>
              <a:t>for the first 2 years and then 7% </a:t>
            </a:r>
            <a:r>
              <a:rPr lang="en-IE" sz="2400" dirty="0">
                <a:solidFill>
                  <a:srgbClr val="00B050"/>
                </a:solidFill>
              </a:rPr>
              <a:t>Simple Interest </a:t>
            </a:r>
            <a:r>
              <a:rPr lang="en-IE" sz="2400" dirty="0"/>
              <a:t>for the following 2 years. </a:t>
            </a:r>
            <a:endParaRPr lang="en-IE" sz="2400" b="1" u="sng" dirty="0"/>
          </a:p>
          <a:p>
            <a:r>
              <a:rPr lang="en-IE" sz="2400" b="1" u="sng" dirty="0"/>
              <a:t> Or</a:t>
            </a:r>
          </a:p>
          <a:p>
            <a:endParaRPr lang="en-IE" sz="2400" dirty="0"/>
          </a:p>
          <a:p>
            <a:r>
              <a:rPr lang="en-IE" sz="2400" u="sng" dirty="0">
                <a:solidFill>
                  <a:srgbClr val="0070C0"/>
                </a:solidFill>
              </a:rPr>
              <a:t>Option B  </a:t>
            </a:r>
            <a:r>
              <a:rPr lang="en-IE" sz="2400" dirty="0"/>
              <a:t>will give 7% </a:t>
            </a:r>
            <a:r>
              <a:rPr lang="en-IE" sz="2400" dirty="0">
                <a:solidFill>
                  <a:srgbClr val="00B0F0"/>
                </a:solidFill>
              </a:rPr>
              <a:t>Compound Interest </a:t>
            </a:r>
            <a:r>
              <a:rPr lang="en-IE" sz="2400" dirty="0"/>
              <a:t>for the first 2 years and then 4% </a:t>
            </a:r>
            <a:r>
              <a:rPr lang="en-IE" sz="2400" dirty="0">
                <a:solidFill>
                  <a:srgbClr val="00B050"/>
                </a:solidFill>
              </a:rPr>
              <a:t>Simple Interest </a:t>
            </a:r>
            <a:r>
              <a:rPr lang="en-IE" sz="2400" dirty="0"/>
              <a:t>for the following 2 years.</a:t>
            </a:r>
          </a:p>
          <a:p>
            <a:pPr>
              <a:buFontTx/>
              <a:buNone/>
            </a:pPr>
            <a:endParaRPr lang="en-IE" sz="1800" dirty="0"/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94E9302B-6B91-19AE-5C3E-DEA43449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Example Question 1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B69A764-841D-B928-7E83-5E819B628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A957D-9833-7D6F-F8C7-1550E92A78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211580"/>
            <a:ext cx="4038600" cy="4434840"/>
          </a:xfrm>
        </p:spPr>
        <p:txBody>
          <a:bodyPr/>
          <a:lstStyle/>
          <a:p>
            <a:r>
              <a:rPr lang="en-IE" sz="2000" dirty="0">
                <a:solidFill>
                  <a:schemeClr val="accent2"/>
                </a:solidFill>
              </a:rPr>
              <a:t>Option A :</a:t>
            </a:r>
            <a:r>
              <a:rPr lang="en-GB" sz="2000" dirty="0">
                <a:solidFill>
                  <a:schemeClr val="accent2"/>
                </a:solidFill>
              </a:rPr>
              <a:t> </a:t>
            </a:r>
            <a:r>
              <a:rPr lang="en-IE" sz="2000" dirty="0">
                <a:solidFill>
                  <a:schemeClr val="accent2"/>
                </a:solidFill>
              </a:rPr>
              <a:t>€10,000 @ 4% </a:t>
            </a:r>
            <a:r>
              <a:rPr lang="en-IE" sz="2000" dirty="0">
                <a:solidFill>
                  <a:srgbClr val="00B0F0"/>
                </a:solidFill>
              </a:rPr>
              <a:t>C.I.</a:t>
            </a:r>
            <a:r>
              <a:rPr lang="en-IE" sz="2000" dirty="0">
                <a:solidFill>
                  <a:schemeClr val="accent2"/>
                </a:solidFill>
              </a:rPr>
              <a:t> for 2yrs then 7% </a:t>
            </a:r>
            <a:r>
              <a:rPr lang="en-IE" sz="2000" dirty="0">
                <a:solidFill>
                  <a:srgbClr val="00B050"/>
                </a:solidFill>
              </a:rPr>
              <a:t>S.I. </a:t>
            </a:r>
            <a:r>
              <a:rPr lang="en-IE" sz="2000" dirty="0">
                <a:solidFill>
                  <a:schemeClr val="accent2"/>
                </a:solidFill>
              </a:rPr>
              <a:t>for 2yrs</a:t>
            </a:r>
            <a:r>
              <a:rPr lang="en-GB" sz="2000" dirty="0">
                <a:solidFill>
                  <a:schemeClr val="accent2"/>
                </a:solidFill>
              </a:rPr>
              <a:t> </a:t>
            </a:r>
          </a:p>
          <a:p>
            <a:r>
              <a:rPr lang="en-IE" sz="2000" dirty="0"/>
              <a:t>Invest                10000.00            </a:t>
            </a:r>
            <a:r>
              <a:rPr lang="en-IE" sz="2000" dirty="0">
                <a:solidFill>
                  <a:srgbClr val="00B0F0"/>
                </a:solidFill>
              </a:rPr>
              <a:t>+4%   C.I.  </a:t>
            </a:r>
            <a:r>
              <a:rPr lang="en-IE" sz="2000" dirty="0"/>
              <a:t>	  </a:t>
            </a:r>
            <a:r>
              <a:rPr lang="en-IE" sz="2000" u="sng" dirty="0"/>
              <a:t> 400.00</a:t>
            </a:r>
            <a:r>
              <a:rPr lang="en-GB" sz="2000" dirty="0"/>
              <a:t>                 </a:t>
            </a:r>
            <a:r>
              <a:rPr lang="en-IE" sz="2000" dirty="0"/>
              <a:t>Yr1	               10400.00	</a:t>
            </a:r>
            <a:r>
              <a:rPr lang="en-GB" sz="2000" dirty="0"/>
              <a:t> </a:t>
            </a:r>
          </a:p>
          <a:p>
            <a:r>
              <a:rPr lang="en-GB" sz="2000" dirty="0">
                <a:solidFill>
                  <a:srgbClr val="00B0F0"/>
                </a:solidFill>
              </a:rPr>
              <a:t>+4%	C.I.</a:t>
            </a:r>
            <a:r>
              <a:rPr lang="en-GB" sz="2000" dirty="0"/>
              <a:t> 	  </a:t>
            </a:r>
            <a:r>
              <a:rPr lang="en-GB" sz="2000" u="sng" dirty="0"/>
              <a:t> 416.00</a:t>
            </a:r>
            <a:r>
              <a:rPr lang="en-GB" sz="2000" dirty="0"/>
              <a:t>	              Yr2	               10816.00	</a:t>
            </a:r>
          </a:p>
          <a:p>
            <a:r>
              <a:rPr lang="en-GB" sz="2000" dirty="0">
                <a:solidFill>
                  <a:srgbClr val="00B050"/>
                </a:solidFill>
              </a:rPr>
              <a:t>+7%	S.I.</a:t>
            </a:r>
            <a:r>
              <a:rPr lang="en-GB" sz="2000" dirty="0"/>
              <a:t>	  </a:t>
            </a:r>
            <a:r>
              <a:rPr lang="en-GB" sz="2000" u="sng" dirty="0"/>
              <a:t> 757.12</a:t>
            </a:r>
            <a:r>
              <a:rPr lang="en-GB" sz="2000" dirty="0"/>
              <a:t>	</a:t>
            </a:r>
            <a:r>
              <a:rPr lang="en-IE" sz="2000" dirty="0"/>
              <a:t>              Yr3	               11573.12</a:t>
            </a:r>
            <a:r>
              <a:rPr lang="en-GB" sz="2000" dirty="0"/>
              <a:t> </a:t>
            </a:r>
          </a:p>
          <a:p>
            <a:r>
              <a:rPr lang="en-IE" sz="2000" dirty="0">
                <a:solidFill>
                  <a:srgbClr val="00B050"/>
                </a:solidFill>
              </a:rPr>
              <a:t>+7%	S.I.</a:t>
            </a:r>
            <a:r>
              <a:rPr lang="en-IE" sz="2000" dirty="0"/>
              <a:t>	  </a:t>
            </a:r>
            <a:r>
              <a:rPr lang="en-IE" sz="2000" u="sng" dirty="0"/>
              <a:t> 757.12</a:t>
            </a:r>
            <a:r>
              <a:rPr lang="en-GB" sz="2000" dirty="0"/>
              <a:t>               </a:t>
            </a:r>
            <a:r>
              <a:rPr lang="en-IE" sz="2000" dirty="0"/>
              <a:t>Yr4	           €12,330.24</a:t>
            </a:r>
            <a:r>
              <a:rPr lang="en-GB" sz="2000" dirty="0"/>
              <a:t> </a:t>
            </a:r>
          </a:p>
          <a:p>
            <a:pPr marL="0" indent="0">
              <a:buNone/>
            </a:pPr>
            <a:endParaRPr lang="en-GB" sz="2000" dirty="0"/>
          </a:p>
          <a:p>
            <a:endParaRPr lang="en-I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E82228-B19B-BA95-90A2-123D0BC5D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5452717"/>
          </a:xfrm>
        </p:spPr>
        <p:txBody>
          <a:bodyPr/>
          <a:lstStyle/>
          <a:p>
            <a:r>
              <a:rPr lang="en-IE" sz="2000" dirty="0">
                <a:solidFill>
                  <a:schemeClr val="accent2"/>
                </a:solidFill>
              </a:rPr>
              <a:t>Option B :</a:t>
            </a:r>
            <a:r>
              <a:rPr lang="en-GB" sz="2000" dirty="0">
                <a:solidFill>
                  <a:schemeClr val="accent2"/>
                </a:solidFill>
              </a:rPr>
              <a:t> </a:t>
            </a:r>
            <a:r>
              <a:rPr lang="en-IE" sz="2000" dirty="0">
                <a:solidFill>
                  <a:schemeClr val="accent2"/>
                </a:solidFill>
              </a:rPr>
              <a:t>€10,000 @ 7% </a:t>
            </a:r>
            <a:r>
              <a:rPr lang="en-IE" sz="2000" dirty="0">
                <a:solidFill>
                  <a:srgbClr val="00B0F0"/>
                </a:solidFill>
              </a:rPr>
              <a:t>C.I. </a:t>
            </a:r>
            <a:r>
              <a:rPr lang="en-IE" sz="2000" dirty="0">
                <a:solidFill>
                  <a:schemeClr val="accent2"/>
                </a:solidFill>
              </a:rPr>
              <a:t>for 2yrs then 4% </a:t>
            </a:r>
            <a:r>
              <a:rPr lang="en-IE" sz="2000" dirty="0">
                <a:solidFill>
                  <a:srgbClr val="00B050"/>
                </a:solidFill>
              </a:rPr>
              <a:t>S.I. </a:t>
            </a:r>
            <a:r>
              <a:rPr lang="en-IE" sz="2000" dirty="0">
                <a:solidFill>
                  <a:schemeClr val="accent2"/>
                </a:solidFill>
              </a:rPr>
              <a:t>for 2yrs</a:t>
            </a:r>
            <a:r>
              <a:rPr lang="en-GB" sz="2000" dirty="0"/>
              <a:t> </a:t>
            </a:r>
          </a:p>
          <a:p>
            <a:r>
              <a:rPr lang="en-IE" sz="2000" dirty="0"/>
              <a:t>Invest                10000.00             </a:t>
            </a:r>
            <a:r>
              <a:rPr lang="en-IE" sz="2000" dirty="0">
                <a:solidFill>
                  <a:srgbClr val="00B0F0"/>
                </a:solidFill>
              </a:rPr>
              <a:t>+7%  	C.I.   </a:t>
            </a:r>
            <a:r>
              <a:rPr lang="en-IE" sz="2000" dirty="0"/>
              <a:t>	   </a:t>
            </a:r>
            <a:r>
              <a:rPr lang="en-IE" sz="2000" u="sng" dirty="0"/>
              <a:t> 700.00</a:t>
            </a:r>
            <a:r>
              <a:rPr lang="en-GB" sz="2000" dirty="0"/>
              <a:t>              </a:t>
            </a:r>
            <a:r>
              <a:rPr lang="en-IE" sz="2000" dirty="0"/>
              <a:t>Yr1	                10700.00	</a:t>
            </a:r>
            <a:r>
              <a:rPr lang="en-GB" sz="2000" dirty="0"/>
              <a:t> </a:t>
            </a:r>
          </a:p>
          <a:p>
            <a:r>
              <a:rPr lang="en-GB" sz="2000" dirty="0">
                <a:solidFill>
                  <a:srgbClr val="00B0F0"/>
                </a:solidFill>
              </a:rPr>
              <a:t>+7%</a:t>
            </a:r>
            <a:r>
              <a:rPr lang="en-GB" sz="2000" dirty="0"/>
              <a:t>	</a:t>
            </a:r>
            <a:r>
              <a:rPr lang="en-GB" sz="2000" dirty="0">
                <a:solidFill>
                  <a:srgbClr val="00B0F0"/>
                </a:solidFill>
              </a:rPr>
              <a:t>C.I.             </a:t>
            </a:r>
            <a:r>
              <a:rPr lang="en-GB" sz="2000" dirty="0"/>
              <a:t> </a:t>
            </a:r>
            <a:r>
              <a:rPr lang="en-GB" sz="2000" u="sng" dirty="0"/>
              <a:t> 749.00 </a:t>
            </a:r>
            <a:r>
              <a:rPr lang="en-GB" sz="2000" dirty="0"/>
              <a:t>            Yr2	                11449.00</a:t>
            </a:r>
          </a:p>
          <a:p>
            <a:r>
              <a:rPr lang="en-GB" sz="2000" dirty="0">
                <a:solidFill>
                  <a:srgbClr val="00B050"/>
                </a:solidFill>
              </a:rPr>
              <a:t>+4%	S.I.</a:t>
            </a:r>
            <a:r>
              <a:rPr lang="en-GB" sz="2000" dirty="0"/>
              <a:t>               </a:t>
            </a:r>
            <a:r>
              <a:rPr lang="en-GB" sz="2000" u="sng" dirty="0"/>
              <a:t>457.96</a:t>
            </a:r>
            <a:r>
              <a:rPr lang="en-GB" sz="2000" dirty="0"/>
              <a:t>             </a:t>
            </a:r>
            <a:r>
              <a:rPr lang="en-IE" sz="2000" dirty="0"/>
              <a:t>Yr3	                 11906.96</a:t>
            </a:r>
            <a:r>
              <a:rPr lang="en-GB" sz="2000" dirty="0"/>
              <a:t> </a:t>
            </a:r>
          </a:p>
          <a:p>
            <a:r>
              <a:rPr lang="en-IE" sz="2000" dirty="0">
                <a:solidFill>
                  <a:srgbClr val="00B050"/>
                </a:solidFill>
              </a:rPr>
              <a:t>+4%	S.I.</a:t>
            </a:r>
            <a:r>
              <a:rPr lang="en-IE" sz="2000" dirty="0"/>
              <a:t>	    </a:t>
            </a:r>
            <a:r>
              <a:rPr lang="en-IE" sz="2000" u="sng" dirty="0"/>
              <a:t> 457.96</a:t>
            </a:r>
            <a:r>
              <a:rPr lang="en-GB" sz="2000" dirty="0"/>
              <a:t>              </a:t>
            </a:r>
            <a:r>
              <a:rPr lang="en-IE" sz="2000" dirty="0"/>
              <a:t>Yr4	             €12,364.92</a:t>
            </a:r>
            <a:r>
              <a:rPr lang="en-GB" sz="2000" dirty="0"/>
              <a:t> </a:t>
            </a:r>
          </a:p>
          <a:p>
            <a:endParaRPr lang="en-GB" sz="2000" dirty="0">
              <a:solidFill>
                <a:srgbClr val="CC0000"/>
              </a:solidFill>
            </a:endParaRPr>
          </a:p>
          <a:p>
            <a:r>
              <a:rPr lang="en-GB" sz="2000" dirty="0">
                <a:solidFill>
                  <a:srgbClr val="CC0000"/>
                </a:solidFill>
              </a:rPr>
              <a:t>Answer is Option B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70C0A-FE47-017B-4A6C-E0F6CEE74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EAA33-5A33-8490-047E-9AF00E0DA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74D10-6C33-4590-BD13-4BAAD5FF9708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1B9DD803-4D1F-07A3-6A6F-F27FA4CCF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Example Question 1</a:t>
            </a:r>
            <a:endParaRPr lang="en-I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3882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1156</TotalTime>
  <Words>1786</Words>
  <Application>Microsoft Office PowerPoint</Application>
  <PresentationFormat>On-screen Show (4:3)</PresentationFormat>
  <Paragraphs>194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Times New Roman</vt:lpstr>
      <vt:lpstr>Wingdings 2</vt:lpstr>
      <vt:lpstr>Flow</vt:lpstr>
      <vt:lpstr>Wood Manufacturing &amp; Finishing Simple Interest &amp;  Compound Interest</vt:lpstr>
      <vt:lpstr>Simple Interest  </vt:lpstr>
      <vt:lpstr>Simple Interest  </vt:lpstr>
      <vt:lpstr>Simple Interest  </vt:lpstr>
      <vt:lpstr>Simple Interest  </vt:lpstr>
      <vt:lpstr>Compound Interest  </vt:lpstr>
      <vt:lpstr>Comparing The Two </vt:lpstr>
      <vt:lpstr>Example Question 1</vt:lpstr>
      <vt:lpstr>Example Question 1</vt:lpstr>
      <vt:lpstr>Example Question 2</vt:lpstr>
      <vt:lpstr>Example Question 2</vt:lpstr>
      <vt:lpstr>Example Question 3</vt:lpstr>
      <vt:lpstr>Question 4</vt:lpstr>
      <vt:lpstr>Question 5</vt:lpstr>
      <vt:lpstr>Question 6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120</cp:revision>
  <cp:lastPrinted>2020-09-29T10:33:36Z</cp:lastPrinted>
  <dcterms:created xsi:type="dcterms:W3CDTF">2007-01-25T21:43:12Z</dcterms:created>
  <dcterms:modified xsi:type="dcterms:W3CDTF">2025-03-31T11:08:10Z</dcterms:modified>
  <cp:contentStatus/>
</cp:coreProperties>
</file>