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97" r:id="rId3"/>
    <p:sldId id="258" r:id="rId4"/>
    <p:sldId id="298" r:id="rId5"/>
    <p:sldId id="264" r:id="rId6"/>
    <p:sldId id="276" r:id="rId7"/>
    <p:sldId id="262" r:id="rId8"/>
    <p:sldId id="277" r:id="rId9"/>
    <p:sldId id="278" r:id="rId10"/>
    <p:sldId id="279" r:id="rId11"/>
    <p:sldId id="280" r:id="rId12"/>
    <p:sldId id="281" r:id="rId13"/>
    <p:sldId id="293" r:id="rId14"/>
    <p:sldId id="282" r:id="rId15"/>
    <p:sldId id="283" r:id="rId16"/>
    <p:sldId id="284" r:id="rId17"/>
    <p:sldId id="285" r:id="rId18"/>
    <p:sldId id="286" r:id="rId19"/>
    <p:sldId id="287" r:id="rId20"/>
    <p:sldId id="288" r:id="rId21"/>
    <p:sldId id="289" r:id="rId22"/>
    <p:sldId id="290" r:id="rId23"/>
    <p:sldId id="296" r:id="rId24"/>
    <p:sldId id="294" r:id="rId25"/>
    <p:sldId id="295" r:id="rId26"/>
    <p:sldId id="291"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55" d="100"/>
          <a:sy n="55" d="100"/>
        </p:scale>
        <p:origin x="78" y="9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E9D5A-00C7-403F-82B5-B1F8C6BA586D}" type="datetimeFigureOut">
              <a:rPr lang="en-IE" smtClean="0"/>
              <a:t>10/05/2025</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817F6-8867-4CDC-96C7-50B09FCC0803}" type="slidenum">
              <a:rPr lang="en-IE" smtClean="0"/>
              <a:t>‹#›</a:t>
            </a:fld>
            <a:endParaRPr lang="en-IE"/>
          </a:p>
        </p:txBody>
      </p:sp>
    </p:spTree>
    <p:extLst>
      <p:ext uri="{BB962C8B-B14F-4D97-AF65-F5344CB8AC3E}">
        <p14:creationId xmlns:p14="http://schemas.microsoft.com/office/powerpoint/2010/main" val="83826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A56006-14D4-4FDB-89CA-131446B6C96A}" type="datetime1">
              <a:rPr lang="en-GB" smtClean="0"/>
              <a:t>10/05/2025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8DE16-F0C9-45D7-AAB1-A8008AB585AC}" type="datetime1">
              <a:rPr lang="en-GB" smtClean="0"/>
              <a:t>10/05/2025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9D81A-851A-4339-81C5-E73796A87D39}" type="datetime1">
              <a:rPr lang="en-GB" smtClean="0"/>
              <a:t>10/05/2025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B17ECF-E44B-42AB-9A20-A9683576812E}" type="datetime1">
              <a:rPr lang="en-GB" smtClean="0"/>
              <a:t>10/05/2025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C0374F-3FFA-4C26-9942-5922902F81F0}" type="datetime1">
              <a:rPr lang="en-GB" smtClean="0"/>
              <a:t>10/05/2025</a:t>
            </a:fld>
            <a:endParaRPr lang="en-GB"/>
          </a:p>
        </p:txBody>
      </p:sp>
      <p:sp>
        <p:nvSpPr>
          <p:cNvPr id="5" name="Footer Placeholder 4"/>
          <p:cNvSpPr>
            <a:spLocks noGrp="1"/>
          </p:cNvSpPr>
          <p:nvPr>
            <p:ph type="ftr" sz="quarter" idx="11"/>
          </p:nvPr>
        </p:nvSpPr>
        <p:spPr/>
        <p:txBody>
          <a:bodyPr/>
          <a:lstStyle/>
          <a:p>
            <a:r>
              <a:rPr lang="en-GB"/>
              <a:t>Jennifer Byrne 2025</a:t>
            </a:r>
          </a:p>
        </p:txBody>
      </p:sp>
      <p:sp>
        <p:nvSpPr>
          <p:cNvPr id="6" name="Slide Number Placeholder 5"/>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A9BF1C-3137-4A7C-98AF-3B085C8D736A}" type="datetime1">
              <a:rPr lang="en-GB" smtClean="0"/>
              <a:t>10/05/2025</a:t>
            </a:fld>
            <a:endParaRPr lang="en-GB"/>
          </a:p>
        </p:txBody>
      </p:sp>
      <p:sp>
        <p:nvSpPr>
          <p:cNvPr id="6" name="Footer Placeholder 5"/>
          <p:cNvSpPr>
            <a:spLocks noGrp="1"/>
          </p:cNvSpPr>
          <p:nvPr>
            <p:ph type="ftr" sz="quarter" idx="11"/>
          </p:nvPr>
        </p:nvSpPr>
        <p:spPr/>
        <p:txBody>
          <a:bodyPr/>
          <a:lstStyle/>
          <a:p>
            <a:r>
              <a:rPr lang="en-GB"/>
              <a:t>Jennifer Byrne 2025</a:t>
            </a:r>
          </a:p>
        </p:txBody>
      </p:sp>
      <p:sp>
        <p:nvSpPr>
          <p:cNvPr id="7" name="Slide Number Placeholder 6"/>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B3B70-7F11-40BE-9B68-300CC915E8F0}" type="datetime1">
              <a:rPr lang="en-GB" smtClean="0"/>
              <a:t>10/05/2025</a:t>
            </a:fld>
            <a:endParaRPr lang="en-GB"/>
          </a:p>
        </p:txBody>
      </p:sp>
      <p:sp>
        <p:nvSpPr>
          <p:cNvPr id="8" name="Footer Placeholder 7"/>
          <p:cNvSpPr>
            <a:spLocks noGrp="1"/>
          </p:cNvSpPr>
          <p:nvPr>
            <p:ph type="ftr" sz="quarter" idx="11"/>
          </p:nvPr>
        </p:nvSpPr>
        <p:spPr/>
        <p:txBody>
          <a:bodyPr/>
          <a:lstStyle/>
          <a:p>
            <a:r>
              <a:rPr lang="en-GB"/>
              <a:t>Jennifer Byrne 2025</a:t>
            </a:r>
          </a:p>
        </p:txBody>
      </p:sp>
      <p:sp>
        <p:nvSpPr>
          <p:cNvPr id="9" name="Slide Number Placeholder 8"/>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494489-8F32-427A-9373-584747B65925}" type="datetime1">
              <a:rPr lang="en-GB" smtClean="0"/>
              <a:t>10/05/2025</a:t>
            </a:fld>
            <a:endParaRPr lang="en-GB"/>
          </a:p>
        </p:txBody>
      </p:sp>
      <p:sp>
        <p:nvSpPr>
          <p:cNvPr id="4" name="Footer Placeholder 3"/>
          <p:cNvSpPr>
            <a:spLocks noGrp="1"/>
          </p:cNvSpPr>
          <p:nvPr>
            <p:ph type="ftr" sz="quarter" idx="11"/>
          </p:nvPr>
        </p:nvSpPr>
        <p:spPr/>
        <p:txBody>
          <a:bodyPr/>
          <a:lstStyle/>
          <a:p>
            <a:r>
              <a:rPr lang="en-GB"/>
              <a:t>Jennifer Byrne 2025</a:t>
            </a:r>
          </a:p>
        </p:txBody>
      </p:sp>
      <p:sp>
        <p:nvSpPr>
          <p:cNvPr id="5" name="Slide Number Placeholder 4"/>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CAED1-E2C7-4696-A403-4C132F0BD7AF}" type="datetime1">
              <a:rPr lang="en-GB" smtClean="0"/>
              <a:t>10/05/2025</a:t>
            </a:fld>
            <a:endParaRPr lang="en-GB"/>
          </a:p>
        </p:txBody>
      </p:sp>
      <p:sp>
        <p:nvSpPr>
          <p:cNvPr id="3" name="Footer Placeholder 2"/>
          <p:cNvSpPr>
            <a:spLocks noGrp="1"/>
          </p:cNvSpPr>
          <p:nvPr>
            <p:ph type="ftr" sz="quarter" idx="11"/>
          </p:nvPr>
        </p:nvSpPr>
        <p:spPr/>
        <p:txBody>
          <a:bodyPr/>
          <a:lstStyle/>
          <a:p>
            <a:r>
              <a:rPr lang="en-GB"/>
              <a:t>Jennifer Byrne 2025</a:t>
            </a:r>
          </a:p>
        </p:txBody>
      </p:sp>
      <p:sp>
        <p:nvSpPr>
          <p:cNvPr id="4" name="Slide Number Placeholder 3"/>
          <p:cNvSpPr>
            <a:spLocks noGrp="1"/>
          </p:cNvSpPr>
          <p:nvPr>
            <p:ph type="sldNum" sz="quarter" idx="12"/>
          </p:nvPr>
        </p:nvSpPr>
        <p:spPr/>
        <p:txBody>
          <a:bodyPr/>
          <a:lstStyle/>
          <a:p>
            <a:fld id="{9155582F-4C7A-41C7-B992-AD0C76DBDBC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250AC-1BFB-4F62-BEF1-9E3137167F91}" type="datetime1">
              <a:rPr lang="en-GB" smtClean="0"/>
              <a:t>10/05/2025</a:t>
            </a:fld>
            <a:endParaRPr lang="en-GB"/>
          </a:p>
        </p:txBody>
      </p:sp>
      <p:sp>
        <p:nvSpPr>
          <p:cNvPr id="6" name="Footer Placeholder 5"/>
          <p:cNvSpPr>
            <a:spLocks noGrp="1"/>
          </p:cNvSpPr>
          <p:nvPr>
            <p:ph type="ftr" sz="quarter" idx="11"/>
          </p:nvPr>
        </p:nvSpPr>
        <p:spPr/>
        <p:txBody>
          <a:bodyPr/>
          <a:lstStyle/>
          <a:p>
            <a:r>
              <a:rPr lang="en-GB"/>
              <a:t>Jennifer Byrne 2025</a:t>
            </a:r>
          </a:p>
        </p:txBody>
      </p:sp>
      <p:sp>
        <p:nvSpPr>
          <p:cNvPr id="7" name="Slide Number Placeholder 6"/>
          <p:cNvSpPr>
            <a:spLocks noGrp="1"/>
          </p:cNvSpPr>
          <p:nvPr>
            <p:ph type="sldNum" sz="quarter" idx="12"/>
          </p:nvPr>
        </p:nvSpPr>
        <p:spPr/>
        <p:txBody>
          <a:bodyPr/>
          <a:lstStyle/>
          <a:p>
            <a:fld id="{9155582F-4C7A-41C7-B992-AD0C76DBDBCD}" type="slidenum">
              <a:rPr lang="en-GB" smtClean="0"/>
              <a:t>‹#›</a:t>
            </a:fld>
            <a:endParaRPr lang="en-GB"/>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39729D2-9D74-4852-91DB-071AABC5E8F2}" type="datetime1">
              <a:rPr lang="en-GB" smtClean="0"/>
              <a:t>10/05/2025</a:t>
            </a:fld>
            <a:endParaRPr lang="en-GB"/>
          </a:p>
        </p:txBody>
      </p:sp>
      <p:sp>
        <p:nvSpPr>
          <p:cNvPr id="9" name="Slide Number Placeholder 8"/>
          <p:cNvSpPr>
            <a:spLocks noGrp="1"/>
          </p:cNvSpPr>
          <p:nvPr>
            <p:ph type="sldNum" sz="quarter" idx="11"/>
          </p:nvPr>
        </p:nvSpPr>
        <p:spPr/>
        <p:txBody>
          <a:bodyPr/>
          <a:lstStyle/>
          <a:p>
            <a:fld id="{9155582F-4C7A-41C7-B992-AD0C76DBDBCD}" type="slidenum">
              <a:rPr lang="en-GB" smtClean="0"/>
              <a:t>‹#›</a:t>
            </a:fld>
            <a:endParaRPr lang="en-GB"/>
          </a:p>
        </p:txBody>
      </p:sp>
      <p:sp>
        <p:nvSpPr>
          <p:cNvPr id="10" name="Footer Placeholder 9"/>
          <p:cNvSpPr>
            <a:spLocks noGrp="1"/>
          </p:cNvSpPr>
          <p:nvPr>
            <p:ph type="ftr" sz="quarter" idx="12"/>
          </p:nvPr>
        </p:nvSpPr>
        <p:spPr/>
        <p:txBody>
          <a:bodyPr/>
          <a:lstStyle/>
          <a:p>
            <a:r>
              <a:rPr lang="en-GB"/>
              <a:t>Jennifer Byrne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55582F-4C7A-41C7-B992-AD0C76DBDBCD}" type="slidenum">
              <a:rPr lang="en-GB" smtClean="0"/>
              <a:t>‹#›</a:t>
            </a:fld>
            <a:endParaRPr lang="en-GB"/>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r>
              <a:rPr lang="en-GB"/>
              <a:t>Jennifer Byrne 2025</a:t>
            </a: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E7BB1C45-08F2-4C7B-A5C6-753212784D74}" type="datetime1">
              <a:rPr lang="en-GB" smtClean="0"/>
              <a:t>10/05/2025</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ubiomonocoat.com/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aklfthQN-q8?si=wyltsSfVitX23EoJ" TargetMode="External"/><Relationship Id="rId2" Type="http://schemas.openxmlformats.org/officeDocument/2006/relationships/slideLayout" Target="../slideLayouts/slideLayout2.xml"/><Relationship Id="rId1" Type="http://schemas.openxmlformats.org/officeDocument/2006/relationships/video" Target="https://www.youtube.com/embed/aklfthQN-q8?feature=oembed"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t3bb9qs9j0A?si=pRBvY1PE7uVC63KG" TargetMode="External"/><Relationship Id="rId1" Type="http://schemas.openxmlformats.org/officeDocument/2006/relationships/slideLayout" Target="../slideLayouts/slideLayout2.xml"/><Relationship Id="rId6" Type="http://schemas.openxmlformats.org/officeDocument/2006/relationships/hyperlink" Target="https://carbonpaintcentre.ie/product/coo-var-water-based-acrylic-varnish-gloss/?srsltid=AfmBOopZhtefnEfM5H--ABgVetaTKpcQUaBZEN9vbifWNrOkTPZlsnnX" TargetMode="External"/><Relationship Id="rId5" Type="http://schemas.openxmlformats.org/officeDocument/2006/relationships/image" Target="../media/image10.png"/><Relationship Id="rId4" Type="http://schemas.openxmlformats.org/officeDocument/2006/relationships/hyperlink" Target="https://www.crowndecoratingcentres.ie/paints/interior/woodcare/sadolin-polyurethane-extra-durable-varnish-gloss/14069?srsltid=AfmBOopLGk1G4d5u7TxkVn8AF-NJb3XbmBbymGr6_EaW9yuR3wb70as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riorypolishes.co.uk/french-polishing/" TargetMode="External"/><Relationship Id="rId2" Type="http://schemas.openxmlformats.org/officeDocument/2006/relationships/hyperlink" Target="https://gilboys.co.uk/pages/french-polish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RjA6JuWLEB8?feature=oembed" TargetMode="External"/><Relationship Id="rId4" Type="http://schemas.openxmlformats.org/officeDocument/2006/relationships/hyperlink" Target="https://youtu.be/RjA6JuWLEB8?si=m4IEsaUjWZD2ow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pa.ie/our-services/compliance--enforcement/air/decorative-pai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oodcareproducts.ie/product/cleanfast-floor-polish-25-acryli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orms.office.com/e/9s9Ug05M4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www.etsy.com/ie/listing/1832711676/wood-dye-powdered-water-soluble-5-color?gpla=1&amp;gao=1&amp;&amp;utm_source=google&amp;utm_medium=cpc&amp;utm_campaign=shopping_ie_en_ie_-craft_supplies_and_tools&amp;utm_custom1=_k_EAIaIQobChMI54XHhKmYjQMV7o9QBh1aRCbREAQYASABEgKloPD_BwE_k_&amp;utm_content=go_21709009329_174387427104_713931866301_pla-295462056867_c__1832711676enie_432418375&amp;utm_custom2=21709009329&amp;gad_source=1&amp;gad_campaignid=21709009329&amp;gbraid=0AAAAADutTMfqiDnG3t-MuMs_yVjEBMCyp&amp;gclid=EAIaIQobChMI54XHhKmYjQMV7o9QBh1aRCbREAQYASABEgKloPD_BwE" TargetMode="External"/><Relationship Id="rId1" Type="http://schemas.openxmlformats.org/officeDocument/2006/relationships/slideLayout" Target="../slideLayouts/slideLayout2.xml"/><Relationship Id="rId6" Type="http://schemas.openxmlformats.org/officeDocument/2006/relationships/hyperlink" Target="https://generalfinishes.com/wood-finishes-retail/water-based-wood-stains-and-dye-stains/water-based-wood-stain" TargetMode="External"/><Relationship Id="rId5" Type="http://schemas.openxmlformats.org/officeDocument/2006/relationships/image" Target="../media/image3.png"/><Relationship Id="rId4" Type="http://schemas.openxmlformats.org/officeDocument/2006/relationships/hyperlink" Target="https://www.ebay.co.uk/itm/235952286942?_trkparms=amclksrc%3DITM%26aid%3D1110006%26algo%3DHOMESPLICE.SIM%26ao%3D1%26asc%3D285767%26meid%3D064e3863d4c249da9038f5b2754d1126%26pid%3D101875%26rk%3D2%26rkt%3D4%26sd%3D334288498822%26itm%3D235952286942%26pmt%3D1%26noa%3D0%26pg%3D2332490%26algv%3DSimVIDwebV3WithCPCExpansionEmbeddingSearchQuerySemanticBroadMatchSingularityRecallReplaceKnnV4WithVectorDbNsOptHotPlRecallCIICentroidCoviewCPCAuto&amp;_trksid=p2332490.c101875.m1851&amp;itmprp=cksum%3A235952286942064e3863d4c249da9038f5b2754d1126%7Cenc%3AAQAKAAABcG96wQ16jds4VFcrhy1F3d4mbwZUJI9Fs%252BgdXYAHIzlX2e3YaNh7x%252BEnKA3G%252BCqSl1Xn4McfcWFK1GytmS2qxJ87mtE8Gm3iR1Ja4WBwh0hNHJrJx3Ki5mp04ow4CO7lP%252BooCybZDDU%252BbbSwmg7CbTin%252BBzBzbCYVnbjvyQAHu6--HI4MB7SvJl5IJqlyvomgoLMlgT6qAJzX0SANJhty2cEpCNJqTXNP0jgk0ujxyyzGEWyRvTI%252B7H5b4eeH2CblSTHNjAziUxwggx8dukuWJXmwP7Ttlbo1Ubc2OwrhlpRQ2isHumFPmsTPD1F96XD2J84Gfv%252Bq62tU8L4V6I0s3ygerdGAYbK%252Bn%252B12u6lo3EQ5yTvvwa39aNh88g4KS5Flg1UiM4WTVX9oaomX0WUO4JCPqmIvnJoeboCh0SMhKqDIOfwu45jtpXESZ7INhyss6pVr9Zns4Q84Jk7OijbvEUzwczTDWS0JY%252Bw%252F6jHlJe0%7Campid%3APL_CLK%7Cclp%3A2332490&amp;itmmeta=01JTWFV0MQ0EMTHM90TW10CN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finewoodworking.com/forum/potassium-dichromate-oxidizing-coloring-wood?srsltid=AfmBOooUCtTmaiRwMN7TxVSpj-52uDzKygkivqbJbIJ9MwAvOBAT6_gX"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oodfinishingenterprise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estoration-materials.co.uk/product-category/wood-finishes/wood-stains-wood-dy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9085" y="496316"/>
            <a:ext cx="960687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IE" sz="8000" b="1" kern="0" dirty="0">
                <a:solidFill>
                  <a:schemeClr val="accent2">
                    <a:lumMod val="50000"/>
                  </a:schemeClr>
                </a:solidFill>
                <a:effectLst>
                  <a:outerShdw blurRad="38100" dist="25400" dir="5400000" algn="tl" rotWithShape="0">
                    <a:srgbClr val="000000">
                      <a:alpha val="43000"/>
                    </a:srgbClr>
                  </a:outerShdw>
                </a:effectLst>
                <a:latin typeface="Calibri"/>
                <a:ea typeface="+mj-ea"/>
                <a:cs typeface="+mj-cs"/>
              </a:rPr>
              <a:t>Surface Finishes</a:t>
            </a:r>
          </a:p>
          <a:p>
            <a:pPr marL="0" marR="0" lvl="0" indent="0" defTabSz="914400" eaLnBrk="1" fontAlgn="auto" latinLnBrk="0" hangingPunct="1">
              <a:lnSpc>
                <a:spcPct val="100000"/>
              </a:lnSpc>
              <a:spcBef>
                <a:spcPts val="0"/>
              </a:spcBef>
              <a:spcAft>
                <a:spcPts val="0"/>
              </a:spcAft>
              <a:buClrTx/>
              <a:buSzTx/>
              <a:buFontTx/>
              <a:buNone/>
              <a:tabLst/>
              <a:defRPr/>
            </a:pPr>
            <a:r>
              <a:rPr lang="en-IE" sz="8000" b="1" kern="0" dirty="0">
                <a:solidFill>
                  <a:schemeClr val="accent2">
                    <a:lumMod val="50000"/>
                  </a:schemeClr>
                </a:solidFill>
                <a:effectLst>
                  <a:outerShdw blurRad="38100" dist="25400" dir="5400000" algn="tl" rotWithShape="0">
                    <a:srgbClr val="000000">
                      <a:alpha val="43000"/>
                    </a:srgbClr>
                  </a:outerShdw>
                </a:effectLst>
                <a:latin typeface="Calibri"/>
                <a:ea typeface="+mj-ea"/>
                <a:cs typeface="+mj-cs"/>
              </a:rPr>
              <a:t>Wood Manufacturing &amp; Finishing </a:t>
            </a:r>
          </a:p>
          <a:p>
            <a:pPr marL="0" marR="0" lvl="0" indent="0" defTabSz="914400" eaLnBrk="1" fontAlgn="auto" latinLnBrk="0" hangingPunct="1">
              <a:lnSpc>
                <a:spcPct val="100000"/>
              </a:lnSpc>
              <a:spcBef>
                <a:spcPts val="0"/>
              </a:spcBef>
              <a:spcAft>
                <a:spcPts val="0"/>
              </a:spcAft>
              <a:buClrTx/>
              <a:buSzTx/>
              <a:buFontTx/>
              <a:buNone/>
              <a:tabLst/>
              <a:defRPr/>
            </a:pPr>
            <a:r>
              <a:rPr lang="en-IE" sz="8000" b="1" kern="0" dirty="0">
                <a:solidFill>
                  <a:schemeClr val="accent2">
                    <a:lumMod val="50000"/>
                  </a:schemeClr>
                </a:solidFill>
                <a:effectLst>
                  <a:outerShdw blurRad="38100" dist="25400" dir="5400000" algn="tl" rotWithShape="0">
                    <a:srgbClr val="000000">
                      <a:alpha val="43000"/>
                    </a:srgbClr>
                  </a:outerShdw>
                </a:effectLst>
                <a:latin typeface="Calibri"/>
                <a:ea typeface="+mj-ea"/>
                <a:cs typeface="+mj-cs"/>
              </a:rPr>
              <a:t>Phase 4  </a:t>
            </a:r>
            <a:r>
              <a:rPr kumimoji="0" lang="en-IE" sz="8000" b="1" i="0" u="none" strike="noStrike" kern="0" cap="none" spc="0" normalizeH="0" baseline="0" noProof="0" dirty="0">
                <a:ln>
                  <a:noFill/>
                </a:ln>
                <a:solidFill>
                  <a:schemeClr val="accent2">
                    <a:lumMod val="50000"/>
                  </a:schemeClr>
                </a:solidFill>
                <a:effectLst>
                  <a:outerShdw blurRad="38100" dist="25400" dir="5400000" algn="tl" rotWithShape="0">
                    <a:srgbClr val="000000">
                      <a:alpha val="43000"/>
                    </a:srgbClr>
                  </a:outerShdw>
                </a:effectLst>
                <a:uLnTx/>
                <a:uFillTx/>
                <a:latin typeface="Calibri"/>
                <a:ea typeface="+mj-ea"/>
                <a:cs typeface="+mj-cs"/>
              </a:rPr>
              <a:t> </a:t>
            </a:r>
          </a:p>
        </p:txBody>
      </p:sp>
      <p:sp>
        <p:nvSpPr>
          <p:cNvPr id="6" name="Slide Number Placeholder 5"/>
          <p:cNvSpPr>
            <a:spLocks noGrp="1"/>
          </p:cNvSpPr>
          <p:nvPr>
            <p:ph type="sldNum" sz="quarter" idx="12"/>
          </p:nvPr>
        </p:nvSpPr>
        <p:spPr/>
        <p:txBody>
          <a:bodyPr/>
          <a:lstStyle/>
          <a:p>
            <a:fld id="{9155582F-4C7A-41C7-B992-AD0C76DBDBCD}" type="slidenum">
              <a:rPr lang="en-GB" smtClean="0"/>
              <a:t>1</a:t>
            </a:fld>
            <a:endParaRPr lang="en-GB"/>
          </a:p>
        </p:txBody>
      </p:sp>
      <p:sp>
        <p:nvSpPr>
          <p:cNvPr id="2" name="Footer Placeholder 1">
            <a:extLst>
              <a:ext uri="{FF2B5EF4-FFF2-40B4-BE49-F238E27FC236}">
                <a16:creationId xmlns:a16="http://schemas.microsoft.com/office/drawing/2014/main" id="{5C5B2907-9165-4B28-8690-BD6D4E31C0AF}"/>
              </a:ext>
            </a:extLst>
          </p:cNvPr>
          <p:cNvSpPr>
            <a:spLocks noGrp="1"/>
          </p:cNvSpPr>
          <p:nvPr>
            <p:ph type="ftr" sz="quarter" idx="11"/>
          </p:nvPr>
        </p:nvSpPr>
        <p:spPr/>
        <p:txBody>
          <a:bodyPr/>
          <a:lstStyle/>
          <a:p>
            <a:r>
              <a:rPr lang="en-GB"/>
              <a:t>Jennifer Byrne 2025</a:t>
            </a:r>
          </a:p>
        </p:txBody>
      </p:sp>
    </p:spTree>
    <p:extLst>
      <p:ext uri="{BB962C8B-B14F-4D97-AF65-F5344CB8AC3E}">
        <p14:creationId xmlns:p14="http://schemas.microsoft.com/office/powerpoint/2010/main" val="154506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5094C-0D75-B2FD-0E59-4A195849E2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792053-4788-8DBC-AB38-C74662897788}"/>
              </a:ext>
            </a:extLst>
          </p:cNvPr>
          <p:cNvSpPr>
            <a:spLocks noGrp="1"/>
          </p:cNvSpPr>
          <p:nvPr>
            <p:ph type="title"/>
          </p:nvPr>
        </p:nvSpPr>
        <p:spPr/>
        <p:txBody>
          <a:bodyPr/>
          <a:lstStyle/>
          <a:p>
            <a:pPr>
              <a:defRPr/>
            </a:pPr>
            <a:r>
              <a:rPr lang="en-IE" dirty="0"/>
              <a:t>Oil Based </a:t>
            </a:r>
          </a:p>
        </p:txBody>
      </p:sp>
      <p:sp>
        <p:nvSpPr>
          <p:cNvPr id="21506" name="Content Placeholder 1">
            <a:extLst>
              <a:ext uri="{FF2B5EF4-FFF2-40B4-BE49-F238E27FC236}">
                <a16:creationId xmlns:a16="http://schemas.microsoft.com/office/drawing/2014/main" id="{A75FE12B-D094-F339-2BD4-074A308ECC48}"/>
              </a:ext>
            </a:extLst>
          </p:cNvPr>
          <p:cNvSpPr>
            <a:spLocks noGrp="1"/>
          </p:cNvSpPr>
          <p:nvPr>
            <p:ph idx="1"/>
          </p:nvPr>
        </p:nvSpPr>
        <p:spPr/>
        <p:txBody>
          <a:bodyPr>
            <a:normAutofit/>
          </a:bodyPr>
          <a:lstStyle/>
          <a:p>
            <a:r>
              <a:rPr lang="en-GB" altLang="en-US" sz="2400" dirty="0"/>
              <a:t>How do you think oil-based stains/varnishes compare to water based?</a:t>
            </a:r>
          </a:p>
          <a:p>
            <a:r>
              <a:rPr lang="en-GB" altLang="en-US" sz="2400" dirty="0"/>
              <a:t>They are slower to dry than water based.</a:t>
            </a:r>
          </a:p>
          <a:p>
            <a:r>
              <a:rPr lang="en-GB" altLang="en-US" sz="2400" dirty="0"/>
              <a:t>Do not penetrate as much as the rest.</a:t>
            </a:r>
          </a:p>
          <a:p>
            <a:r>
              <a:rPr lang="en-GB" altLang="en-US" sz="2400" dirty="0"/>
              <a:t>Less chance of overlap marks.</a:t>
            </a:r>
          </a:p>
          <a:p>
            <a:r>
              <a:rPr lang="en-GB" altLang="en-US" sz="2400" dirty="0"/>
              <a:t>Need plenty of drying time.</a:t>
            </a:r>
          </a:p>
          <a:p>
            <a:r>
              <a:rPr lang="en-GB" altLang="en-US" sz="2400" dirty="0"/>
              <a:t>Oil polish does not crack or blister or show heat or water marks ideal for garden furniture, tabletops, bar counters etc.</a:t>
            </a:r>
          </a:p>
          <a:p>
            <a:r>
              <a:rPr lang="en-GB" altLang="en-US" sz="2400" dirty="0"/>
              <a:t>Some are non-toxic. Can you give me an example of where non-toxic oils might be used? </a:t>
            </a:r>
          </a:p>
        </p:txBody>
      </p:sp>
      <p:sp>
        <p:nvSpPr>
          <p:cNvPr id="4" name="Footer Placeholder 3">
            <a:extLst>
              <a:ext uri="{FF2B5EF4-FFF2-40B4-BE49-F238E27FC236}">
                <a16:creationId xmlns:a16="http://schemas.microsoft.com/office/drawing/2014/main" id="{8E49630E-FC5C-FB4A-D8E3-C92751732EE2}"/>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9D30CBFD-3CAD-3F11-08D5-823AA40B90FE}"/>
              </a:ext>
            </a:extLst>
          </p:cNvPr>
          <p:cNvSpPr>
            <a:spLocks noGrp="1"/>
          </p:cNvSpPr>
          <p:nvPr>
            <p:ph type="sldNum" sz="quarter" idx="12"/>
          </p:nvPr>
        </p:nvSpPr>
        <p:spPr/>
        <p:txBody>
          <a:bodyPr/>
          <a:lstStyle/>
          <a:p>
            <a:fld id="{9155582F-4C7A-41C7-B992-AD0C76DBDBCD}" type="slidenum">
              <a:rPr lang="en-GB" smtClean="0"/>
              <a:t>10</a:t>
            </a:fld>
            <a:endParaRPr lang="en-GB"/>
          </a:p>
        </p:txBody>
      </p:sp>
    </p:spTree>
    <p:extLst>
      <p:ext uri="{BB962C8B-B14F-4D97-AF65-F5344CB8AC3E}">
        <p14:creationId xmlns:p14="http://schemas.microsoft.com/office/powerpoint/2010/main" val="398965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anim calcmode="lin" valueType="num">
                                      <p:cBhvr additive="base">
                                        <p:cTn id="13"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 calcmode="lin" valueType="num">
                                      <p:cBhvr additive="base">
                                        <p:cTn id="19"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anim calcmode="lin" valueType="num">
                                      <p:cBhvr additive="base">
                                        <p:cTn id="25"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6">
                                            <p:txEl>
                                              <p:pRg st="4" end="4"/>
                                            </p:txEl>
                                          </p:spTgt>
                                        </p:tgtEl>
                                        <p:attrNameLst>
                                          <p:attrName>style.visibility</p:attrName>
                                        </p:attrNameLst>
                                      </p:cBhvr>
                                      <p:to>
                                        <p:strVal val="visible"/>
                                      </p:to>
                                    </p:set>
                                    <p:anim calcmode="lin" valueType="num">
                                      <p:cBhvr additive="base">
                                        <p:cTn id="31"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06">
                                            <p:txEl>
                                              <p:pRg st="5" end="5"/>
                                            </p:txEl>
                                          </p:spTgt>
                                        </p:tgtEl>
                                        <p:attrNameLst>
                                          <p:attrName>style.visibility</p:attrName>
                                        </p:attrNameLst>
                                      </p:cBhvr>
                                      <p:to>
                                        <p:strVal val="visible"/>
                                      </p:to>
                                    </p:set>
                                    <p:anim calcmode="lin" valueType="num">
                                      <p:cBhvr additive="base">
                                        <p:cTn id="37"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506">
                                            <p:txEl>
                                              <p:pRg st="6" end="6"/>
                                            </p:txEl>
                                          </p:spTgt>
                                        </p:tgtEl>
                                        <p:attrNameLst>
                                          <p:attrName>style.visibility</p:attrName>
                                        </p:attrNameLst>
                                      </p:cBhvr>
                                      <p:to>
                                        <p:strVal val="visible"/>
                                      </p:to>
                                    </p:set>
                                    <p:anim calcmode="lin" valueType="num">
                                      <p:cBhvr additive="base">
                                        <p:cTn id="43"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EF9B1-712C-3839-C87F-740551D6F5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E8A8F2-FBDF-3DB3-64D3-1C0AD7AABEA1}"/>
              </a:ext>
            </a:extLst>
          </p:cNvPr>
          <p:cNvSpPr>
            <a:spLocks noGrp="1"/>
          </p:cNvSpPr>
          <p:nvPr>
            <p:ph type="title"/>
          </p:nvPr>
        </p:nvSpPr>
        <p:spPr/>
        <p:txBody>
          <a:bodyPr/>
          <a:lstStyle/>
          <a:p>
            <a:pPr>
              <a:defRPr/>
            </a:pPr>
            <a:r>
              <a:rPr lang="en-IE" dirty="0"/>
              <a:t>Oil Based </a:t>
            </a:r>
          </a:p>
        </p:txBody>
      </p:sp>
      <p:sp>
        <p:nvSpPr>
          <p:cNvPr id="21506" name="Content Placeholder 1">
            <a:extLst>
              <a:ext uri="{FF2B5EF4-FFF2-40B4-BE49-F238E27FC236}">
                <a16:creationId xmlns:a16="http://schemas.microsoft.com/office/drawing/2014/main" id="{72182542-3A4A-DC7E-9573-D7F73CB7CB1F}"/>
              </a:ext>
            </a:extLst>
          </p:cNvPr>
          <p:cNvSpPr>
            <a:spLocks noGrp="1"/>
          </p:cNvSpPr>
          <p:nvPr>
            <p:ph idx="1"/>
          </p:nvPr>
        </p:nvSpPr>
        <p:spPr/>
        <p:txBody>
          <a:bodyPr>
            <a:normAutofit/>
          </a:bodyPr>
          <a:lstStyle/>
          <a:p>
            <a:r>
              <a:rPr lang="en-GB" altLang="en-US" sz="2400" dirty="0">
                <a:solidFill>
                  <a:schemeClr val="accent4"/>
                </a:solidFill>
              </a:rPr>
              <a:t>Danish Oil </a:t>
            </a:r>
          </a:p>
          <a:p>
            <a:r>
              <a:rPr lang="en-GB" altLang="en-US" sz="2400" dirty="0"/>
              <a:t>Excellent on pine, it is made from Tung Oil or Linseed oil, used for extra protection and durability. It gives a natural low lustre finish. </a:t>
            </a:r>
          </a:p>
          <a:p>
            <a:r>
              <a:rPr lang="en-GB" altLang="en-US" sz="2400" dirty="0">
                <a:solidFill>
                  <a:schemeClr val="accent4"/>
                </a:solidFill>
              </a:rPr>
              <a:t>Lemon Oil </a:t>
            </a:r>
          </a:p>
          <a:p>
            <a:r>
              <a:rPr lang="en-GB" altLang="en-US" sz="2400" dirty="0"/>
              <a:t>This provides a suitable finish for teak and matt finished woods where a wax finish is not desired. It has the aroma of fresh lemons. </a:t>
            </a:r>
          </a:p>
          <a:p>
            <a:r>
              <a:rPr lang="en-GB" altLang="en-US" sz="2400" dirty="0">
                <a:solidFill>
                  <a:schemeClr val="accent4"/>
                </a:solidFill>
              </a:rPr>
              <a:t>Linseed Oil</a:t>
            </a:r>
          </a:p>
          <a:p>
            <a:r>
              <a:rPr lang="en-GB" altLang="en-US" sz="2400" dirty="0"/>
              <a:t>A natural product available in natural (non-toxic) and boiled form. </a:t>
            </a:r>
          </a:p>
          <a:p>
            <a:r>
              <a:rPr lang="en-GB" altLang="en-US" sz="2400" dirty="0"/>
              <a:t>Moderate heat and water resistance.</a:t>
            </a:r>
          </a:p>
          <a:p>
            <a:r>
              <a:rPr lang="en-GB" altLang="en-US" sz="2400" dirty="0">
                <a:solidFill>
                  <a:schemeClr val="accent4"/>
                </a:solidFill>
              </a:rPr>
              <a:t>Olive Oil</a:t>
            </a:r>
          </a:p>
          <a:p>
            <a:r>
              <a:rPr lang="en-GB" altLang="en-US" sz="2400" dirty="0"/>
              <a:t>Used on salad bowls &amp; utensils non-toxic.</a:t>
            </a:r>
          </a:p>
          <a:p>
            <a:endParaRPr lang="en-GB" altLang="en-US" sz="2400" dirty="0"/>
          </a:p>
        </p:txBody>
      </p:sp>
      <p:sp>
        <p:nvSpPr>
          <p:cNvPr id="4" name="Footer Placeholder 3">
            <a:extLst>
              <a:ext uri="{FF2B5EF4-FFF2-40B4-BE49-F238E27FC236}">
                <a16:creationId xmlns:a16="http://schemas.microsoft.com/office/drawing/2014/main" id="{45E10B30-005A-7921-E3E3-883518AD7F61}"/>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6FC98861-EA56-A4BA-C921-CD8B89C8B50C}"/>
              </a:ext>
            </a:extLst>
          </p:cNvPr>
          <p:cNvSpPr>
            <a:spLocks noGrp="1"/>
          </p:cNvSpPr>
          <p:nvPr>
            <p:ph type="sldNum" sz="quarter" idx="12"/>
          </p:nvPr>
        </p:nvSpPr>
        <p:spPr/>
        <p:txBody>
          <a:bodyPr/>
          <a:lstStyle/>
          <a:p>
            <a:fld id="{9155582F-4C7A-41C7-B992-AD0C76DBDBCD}" type="slidenum">
              <a:rPr lang="en-GB" smtClean="0"/>
              <a:t>11</a:t>
            </a:fld>
            <a:endParaRPr lang="en-GB"/>
          </a:p>
        </p:txBody>
      </p:sp>
    </p:spTree>
    <p:extLst>
      <p:ext uri="{BB962C8B-B14F-4D97-AF65-F5344CB8AC3E}">
        <p14:creationId xmlns:p14="http://schemas.microsoft.com/office/powerpoint/2010/main" val="363110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 calcmode="lin" valueType="num">
                                      <p:cBhvr additive="base">
                                        <p:cTn id="13"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506">
                                            <p:txEl>
                                              <p:pRg st="1" end="1"/>
                                            </p:txEl>
                                          </p:spTgt>
                                        </p:tgtEl>
                                        <p:attrNameLst>
                                          <p:attrName>style.visibility</p:attrName>
                                        </p:attrNameLst>
                                      </p:cBhvr>
                                      <p:to>
                                        <p:strVal val="visible"/>
                                      </p:to>
                                    </p:set>
                                    <p:anim calcmode="lin" valueType="num">
                                      <p:cBhvr additive="base">
                                        <p:cTn id="17"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506">
                                            <p:txEl>
                                              <p:pRg st="2" end="2"/>
                                            </p:txEl>
                                          </p:spTgt>
                                        </p:tgtEl>
                                        <p:attrNameLst>
                                          <p:attrName>style.visibility</p:attrName>
                                        </p:attrNameLst>
                                      </p:cBhvr>
                                      <p:to>
                                        <p:strVal val="visible"/>
                                      </p:to>
                                    </p:set>
                                    <p:anim calcmode="lin" valueType="num">
                                      <p:cBhvr additive="base">
                                        <p:cTn id="23"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506">
                                            <p:txEl>
                                              <p:pRg st="3" end="3"/>
                                            </p:txEl>
                                          </p:spTgt>
                                        </p:tgtEl>
                                        <p:attrNameLst>
                                          <p:attrName>style.visibility</p:attrName>
                                        </p:attrNameLst>
                                      </p:cBhvr>
                                      <p:to>
                                        <p:strVal val="visible"/>
                                      </p:to>
                                    </p:set>
                                    <p:anim calcmode="lin" valueType="num">
                                      <p:cBhvr additive="base">
                                        <p:cTn id="27"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506">
                                            <p:txEl>
                                              <p:pRg st="4" end="4"/>
                                            </p:txEl>
                                          </p:spTgt>
                                        </p:tgtEl>
                                        <p:attrNameLst>
                                          <p:attrName>style.visibility</p:attrName>
                                        </p:attrNameLst>
                                      </p:cBhvr>
                                      <p:to>
                                        <p:strVal val="visible"/>
                                      </p:to>
                                    </p:set>
                                    <p:anim calcmode="lin" valueType="num">
                                      <p:cBhvr additive="base">
                                        <p:cTn id="33"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506">
                                            <p:txEl>
                                              <p:pRg st="5" end="5"/>
                                            </p:txEl>
                                          </p:spTgt>
                                        </p:tgtEl>
                                        <p:attrNameLst>
                                          <p:attrName>style.visibility</p:attrName>
                                        </p:attrNameLst>
                                      </p:cBhvr>
                                      <p:to>
                                        <p:strVal val="visible"/>
                                      </p:to>
                                    </p:set>
                                    <p:anim calcmode="lin" valueType="num">
                                      <p:cBhvr additive="base">
                                        <p:cTn id="37"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6">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506">
                                            <p:txEl>
                                              <p:pRg st="6" end="6"/>
                                            </p:txEl>
                                          </p:spTgt>
                                        </p:tgtEl>
                                        <p:attrNameLst>
                                          <p:attrName>style.visibility</p:attrName>
                                        </p:attrNameLst>
                                      </p:cBhvr>
                                      <p:to>
                                        <p:strVal val="visible"/>
                                      </p:to>
                                    </p:set>
                                    <p:anim calcmode="lin" valueType="num">
                                      <p:cBhvr additive="base">
                                        <p:cTn id="41"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506">
                                            <p:txEl>
                                              <p:pRg st="7" end="7"/>
                                            </p:txEl>
                                          </p:spTgt>
                                        </p:tgtEl>
                                        <p:attrNameLst>
                                          <p:attrName>style.visibility</p:attrName>
                                        </p:attrNameLst>
                                      </p:cBhvr>
                                      <p:to>
                                        <p:strVal val="visible"/>
                                      </p:to>
                                    </p:set>
                                    <p:anim calcmode="lin" valueType="num">
                                      <p:cBhvr additive="base">
                                        <p:cTn id="47" dur="5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50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506">
                                            <p:txEl>
                                              <p:pRg st="8" end="8"/>
                                            </p:txEl>
                                          </p:spTgt>
                                        </p:tgtEl>
                                        <p:attrNameLst>
                                          <p:attrName>style.visibility</p:attrName>
                                        </p:attrNameLst>
                                      </p:cBhvr>
                                      <p:to>
                                        <p:strVal val="visible"/>
                                      </p:to>
                                    </p:set>
                                    <p:anim calcmode="lin" valueType="num">
                                      <p:cBhvr additive="base">
                                        <p:cTn id="51" dur="5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150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50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6E865-6399-6DC6-F7F8-9CA5A5DDE7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A96F33-0CD9-EE16-014C-05E06F7DFD5C}"/>
              </a:ext>
            </a:extLst>
          </p:cNvPr>
          <p:cNvSpPr>
            <a:spLocks noGrp="1"/>
          </p:cNvSpPr>
          <p:nvPr>
            <p:ph type="title"/>
          </p:nvPr>
        </p:nvSpPr>
        <p:spPr/>
        <p:txBody>
          <a:bodyPr/>
          <a:lstStyle/>
          <a:p>
            <a:pPr>
              <a:defRPr/>
            </a:pPr>
            <a:r>
              <a:rPr lang="en-IE" dirty="0"/>
              <a:t>Oil Based (Cont.)</a:t>
            </a:r>
          </a:p>
        </p:txBody>
      </p:sp>
      <p:sp>
        <p:nvSpPr>
          <p:cNvPr id="21506" name="Content Placeholder 1">
            <a:extLst>
              <a:ext uri="{FF2B5EF4-FFF2-40B4-BE49-F238E27FC236}">
                <a16:creationId xmlns:a16="http://schemas.microsoft.com/office/drawing/2014/main" id="{FF5E0D9B-C288-0E3E-AA93-289353BDB35D}"/>
              </a:ext>
            </a:extLst>
          </p:cNvPr>
          <p:cNvSpPr>
            <a:spLocks noGrp="1"/>
          </p:cNvSpPr>
          <p:nvPr>
            <p:ph idx="1"/>
          </p:nvPr>
        </p:nvSpPr>
        <p:spPr>
          <a:xfrm>
            <a:off x="609600" y="1417638"/>
            <a:ext cx="10160000" cy="4800600"/>
          </a:xfrm>
        </p:spPr>
        <p:txBody>
          <a:bodyPr>
            <a:normAutofit fontScale="92500"/>
          </a:bodyPr>
          <a:lstStyle/>
          <a:p>
            <a:r>
              <a:rPr lang="en-GB" altLang="en-US" sz="2400" dirty="0">
                <a:solidFill>
                  <a:schemeClr val="accent4"/>
                </a:solidFill>
              </a:rPr>
              <a:t>Teak Oil </a:t>
            </a:r>
          </a:p>
          <a:p>
            <a:r>
              <a:rPr lang="en-GB" altLang="en-US" sz="2400" dirty="0"/>
              <a:t>Based on Tung Oil and added resins, it gives a quick drying penetrating seal to teak and similar woods. It leaves a slight sheen when dry. </a:t>
            </a:r>
          </a:p>
          <a:p>
            <a:r>
              <a:rPr lang="en-GB" altLang="en-US" sz="2400" dirty="0">
                <a:solidFill>
                  <a:schemeClr val="accent4"/>
                </a:solidFill>
              </a:rPr>
              <a:t>Tung Oil</a:t>
            </a:r>
          </a:p>
          <a:p>
            <a:r>
              <a:rPr lang="en-GB" altLang="en-US" sz="2400" dirty="0"/>
              <a:t>This oil made from the pressed seed from the Tung nut tree gives a superior finish to that of linseed oil, and is water-resistant. It can be easily applied using rag. </a:t>
            </a:r>
          </a:p>
          <a:p>
            <a:r>
              <a:rPr lang="en-GB" altLang="en-US" sz="2400" dirty="0">
                <a:hlinkClick r:id="rId2"/>
              </a:rPr>
              <a:t>Rubio </a:t>
            </a:r>
            <a:r>
              <a:rPr lang="en-GB" altLang="en-US" sz="2400" dirty="0" err="1">
                <a:hlinkClick r:id="rId2"/>
              </a:rPr>
              <a:t>Monocoat</a:t>
            </a:r>
            <a:r>
              <a:rPr lang="en-GB" altLang="en-US" sz="2400" dirty="0">
                <a:hlinkClick r:id="rId2"/>
              </a:rPr>
              <a:t> </a:t>
            </a:r>
            <a:endParaRPr lang="en-GB" altLang="en-US" sz="2400" dirty="0"/>
          </a:p>
          <a:p>
            <a:r>
              <a:rPr lang="en-GB" altLang="en-US" sz="2400" dirty="0"/>
              <a:t>Only 1 layer</a:t>
            </a:r>
          </a:p>
          <a:p>
            <a:r>
              <a:rPr lang="en-GB" altLang="en-US" sz="2400" dirty="0"/>
              <a:t>Natural ingredients</a:t>
            </a:r>
          </a:p>
          <a:p>
            <a:r>
              <a:rPr lang="en-GB" altLang="en-US" sz="2400" dirty="0"/>
              <a:t>0% VOC</a:t>
            </a:r>
          </a:p>
          <a:p>
            <a:r>
              <a:rPr lang="en-GB" altLang="en-US" sz="2400" dirty="0"/>
              <a:t>No overlaps</a:t>
            </a:r>
          </a:p>
          <a:p>
            <a:r>
              <a:rPr lang="en-GB" altLang="en-US" sz="2400" dirty="0"/>
              <a:t>40 colours</a:t>
            </a:r>
          </a:p>
        </p:txBody>
      </p:sp>
      <p:sp>
        <p:nvSpPr>
          <p:cNvPr id="4" name="Footer Placeholder 3">
            <a:extLst>
              <a:ext uri="{FF2B5EF4-FFF2-40B4-BE49-F238E27FC236}">
                <a16:creationId xmlns:a16="http://schemas.microsoft.com/office/drawing/2014/main" id="{5B1DC9CB-F22D-0B16-2662-005A0B2BB6C0}"/>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2BE9AC90-D043-F699-FE05-5CD9442AF3E8}"/>
              </a:ext>
            </a:extLst>
          </p:cNvPr>
          <p:cNvSpPr>
            <a:spLocks noGrp="1"/>
          </p:cNvSpPr>
          <p:nvPr>
            <p:ph type="sldNum" sz="quarter" idx="12"/>
          </p:nvPr>
        </p:nvSpPr>
        <p:spPr/>
        <p:txBody>
          <a:bodyPr/>
          <a:lstStyle/>
          <a:p>
            <a:fld id="{9155582F-4C7A-41C7-B992-AD0C76DBDBCD}" type="slidenum">
              <a:rPr lang="en-GB" smtClean="0"/>
              <a:t>12</a:t>
            </a:fld>
            <a:endParaRPr lang="en-GB"/>
          </a:p>
        </p:txBody>
      </p:sp>
    </p:spTree>
    <p:extLst>
      <p:ext uri="{BB962C8B-B14F-4D97-AF65-F5344CB8AC3E}">
        <p14:creationId xmlns:p14="http://schemas.microsoft.com/office/powerpoint/2010/main" val="26756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fade">
                                      <p:cBhvr>
                                        <p:cTn id="12" dur="1000"/>
                                        <p:tgtEl>
                                          <p:spTgt spid="21506">
                                            <p:txEl>
                                              <p:pRg st="1" end="1"/>
                                            </p:txEl>
                                          </p:spTgt>
                                        </p:tgtEl>
                                      </p:cBhvr>
                                    </p:animEffect>
                                    <p:anim calcmode="lin" valueType="num">
                                      <p:cBhvr>
                                        <p:cTn id="13"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Effect transition="in" filter="fade">
                                      <p:cBhvr>
                                        <p:cTn id="19" dur="1000"/>
                                        <p:tgtEl>
                                          <p:spTgt spid="21506">
                                            <p:txEl>
                                              <p:pRg st="2" end="2"/>
                                            </p:txEl>
                                          </p:spTgt>
                                        </p:tgtEl>
                                      </p:cBhvr>
                                    </p:animEffect>
                                    <p:anim calcmode="lin" valueType="num">
                                      <p:cBhvr>
                                        <p:cTn id="20"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50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506">
                                            <p:txEl>
                                              <p:pRg st="3" end="3"/>
                                            </p:txEl>
                                          </p:spTgt>
                                        </p:tgtEl>
                                        <p:attrNameLst>
                                          <p:attrName>style.visibility</p:attrName>
                                        </p:attrNameLst>
                                      </p:cBhvr>
                                      <p:to>
                                        <p:strVal val="visible"/>
                                      </p:to>
                                    </p:set>
                                    <p:animEffect transition="in" filter="fade">
                                      <p:cBhvr>
                                        <p:cTn id="24" dur="1000"/>
                                        <p:tgtEl>
                                          <p:spTgt spid="21506">
                                            <p:txEl>
                                              <p:pRg st="3" end="3"/>
                                            </p:txEl>
                                          </p:spTgt>
                                        </p:tgtEl>
                                      </p:cBhvr>
                                    </p:animEffect>
                                    <p:anim calcmode="lin" valueType="num">
                                      <p:cBhvr>
                                        <p:cTn id="25"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506">
                                            <p:txEl>
                                              <p:pRg st="4" end="4"/>
                                            </p:txEl>
                                          </p:spTgt>
                                        </p:tgtEl>
                                        <p:attrNameLst>
                                          <p:attrName>style.visibility</p:attrName>
                                        </p:attrNameLst>
                                      </p:cBhvr>
                                      <p:to>
                                        <p:strVal val="visible"/>
                                      </p:to>
                                    </p:set>
                                    <p:animEffect transition="in" filter="fade">
                                      <p:cBhvr>
                                        <p:cTn id="31" dur="1000"/>
                                        <p:tgtEl>
                                          <p:spTgt spid="21506">
                                            <p:txEl>
                                              <p:pRg st="4" end="4"/>
                                            </p:txEl>
                                          </p:spTgt>
                                        </p:tgtEl>
                                      </p:cBhvr>
                                    </p:animEffect>
                                    <p:anim calcmode="lin" valueType="num">
                                      <p:cBhvr>
                                        <p:cTn id="32"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50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506">
                                            <p:txEl>
                                              <p:pRg st="5" end="5"/>
                                            </p:txEl>
                                          </p:spTgt>
                                        </p:tgtEl>
                                        <p:attrNameLst>
                                          <p:attrName>style.visibility</p:attrName>
                                        </p:attrNameLst>
                                      </p:cBhvr>
                                      <p:to>
                                        <p:strVal val="visible"/>
                                      </p:to>
                                    </p:set>
                                    <p:animEffect transition="in" filter="fade">
                                      <p:cBhvr>
                                        <p:cTn id="36" dur="1000"/>
                                        <p:tgtEl>
                                          <p:spTgt spid="21506">
                                            <p:txEl>
                                              <p:pRg st="5" end="5"/>
                                            </p:txEl>
                                          </p:spTgt>
                                        </p:tgtEl>
                                      </p:cBhvr>
                                    </p:animEffect>
                                    <p:anim calcmode="lin" valueType="num">
                                      <p:cBhvr>
                                        <p:cTn id="37"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1506">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1506">
                                            <p:txEl>
                                              <p:pRg st="6" end="6"/>
                                            </p:txEl>
                                          </p:spTgt>
                                        </p:tgtEl>
                                        <p:attrNameLst>
                                          <p:attrName>style.visibility</p:attrName>
                                        </p:attrNameLst>
                                      </p:cBhvr>
                                      <p:to>
                                        <p:strVal val="visible"/>
                                      </p:to>
                                    </p:set>
                                    <p:animEffect transition="in" filter="fade">
                                      <p:cBhvr>
                                        <p:cTn id="41" dur="1000"/>
                                        <p:tgtEl>
                                          <p:spTgt spid="21506">
                                            <p:txEl>
                                              <p:pRg st="6" end="6"/>
                                            </p:txEl>
                                          </p:spTgt>
                                        </p:tgtEl>
                                      </p:cBhvr>
                                    </p:animEffect>
                                    <p:anim calcmode="lin" valueType="num">
                                      <p:cBhvr>
                                        <p:cTn id="42" dur="10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150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1506">
                                            <p:txEl>
                                              <p:pRg st="7" end="7"/>
                                            </p:txEl>
                                          </p:spTgt>
                                        </p:tgtEl>
                                        <p:attrNameLst>
                                          <p:attrName>style.visibility</p:attrName>
                                        </p:attrNameLst>
                                      </p:cBhvr>
                                      <p:to>
                                        <p:strVal val="visible"/>
                                      </p:to>
                                    </p:set>
                                    <p:animEffect transition="in" filter="fade">
                                      <p:cBhvr>
                                        <p:cTn id="46" dur="1000"/>
                                        <p:tgtEl>
                                          <p:spTgt spid="21506">
                                            <p:txEl>
                                              <p:pRg st="7" end="7"/>
                                            </p:txEl>
                                          </p:spTgt>
                                        </p:tgtEl>
                                      </p:cBhvr>
                                    </p:animEffect>
                                    <p:anim calcmode="lin" valueType="num">
                                      <p:cBhvr>
                                        <p:cTn id="47" dur="10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1506">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506">
                                            <p:txEl>
                                              <p:pRg st="8" end="8"/>
                                            </p:txEl>
                                          </p:spTgt>
                                        </p:tgtEl>
                                        <p:attrNameLst>
                                          <p:attrName>style.visibility</p:attrName>
                                        </p:attrNameLst>
                                      </p:cBhvr>
                                      <p:to>
                                        <p:strVal val="visible"/>
                                      </p:to>
                                    </p:set>
                                    <p:animEffect transition="in" filter="fade">
                                      <p:cBhvr>
                                        <p:cTn id="51" dur="1000"/>
                                        <p:tgtEl>
                                          <p:spTgt spid="21506">
                                            <p:txEl>
                                              <p:pRg st="8" end="8"/>
                                            </p:txEl>
                                          </p:spTgt>
                                        </p:tgtEl>
                                      </p:cBhvr>
                                    </p:animEffect>
                                    <p:anim calcmode="lin" valueType="num">
                                      <p:cBhvr>
                                        <p:cTn id="52" dur="10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1506">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1506">
                                            <p:txEl>
                                              <p:pRg st="9" end="9"/>
                                            </p:txEl>
                                          </p:spTgt>
                                        </p:tgtEl>
                                        <p:attrNameLst>
                                          <p:attrName>style.visibility</p:attrName>
                                        </p:attrNameLst>
                                      </p:cBhvr>
                                      <p:to>
                                        <p:strVal val="visible"/>
                                      </p:to>
                                    </p:set>
                                    <p:animEffect transition="in" filter="fade">
                                      <p:cBhvr>
                                        <p:cTn id="56" dur="1000"/>
                                        <p:tgtEl>
                                          <p:spTgt spid="21506">
                                            <p:txEl>
                                              <p:pRg st="9" end="9"/>
                                            </p:txEl>
                                          </p:spTgt>
                                        </p:tgtEl>
                                      </p:cBhvr>
                                    </p:animEffect>
                                    <p:anim calcmode="lin" valueType="num">
                                      <p:cBhvr>
                                        <p:cTn id="57" dur="1000" fill="hold"/>
                                        <p:tgtEl>
                                          <p:spTgt spid="2150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150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06BE-2C88-BA3A-99DF-F60D31E292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2A95A0-5CB2-E6E6-C6C0-D17AD40DACAE}"/>
              </a:ext>
            </a:extLst>
          </p:cNvPr>
          <p:cNvSpPr>
            <a:spLocks noGrp="1"/>
          </p:cNvSpPr>
          <p:nvPr>
            <p:ph type="title"/>
          </p:nvPr>
        </p:nvSpPr>
        <p:spPr/>
        <p:txBody>
          <a:bodyPr/>
          <a:lstStyle/>
          <a:p>
            <a:pPr>
              <a:defRPr/>
            </a:pPr>
            <a:r>
              <a:rPr lang="en-GB" sz="3200" dirty="0"/>
              <a:t>Boiled Linseed Oil Vs 100% Pure Tung Oil After 5 Years </a:t>
            </a:r>
            <a:endParaRPr lang="en-IE" sz="3200" dirty="0"/>
          </a:p>
        </p:txBody>
      </p:sp>
      <p:sp>
        <p:nvSpPr>
          <p:cNvPr id="21506" name="Content Placeholder 1">
            <a:extLst>
              <a:ext uri="{FF2B5EF4-FFF2-40B4-BE49-F238E27FC236}">
                <a16:creationId xmlns:a16="http://schemas.microsoft.com/office/drawing/2014/main" id="{003B213F-BB03-8699-114B-4085EA8AA778}"/>
              </a:ext>
            </a:extLst>
          </p:cNvPr>
          <p:cNvSpPr>
            <a:spLocks noGrp="1"/>
          </p:cNvSpPr>
          <p:nvPr>
            <p:ph idx="1"/>
          </p:nvPr>
        </p:nvSpPr>
        <p:spPr>
          <a:xfrm>
            <a:off x="609600" y="6201673"/>
            <a:ext cx="10160000" cy="543683"/>
          </a:xfrm>
        </p:spPr>
        <p:txBody>
          <a:bodyPr>
            <a:normAutofit/>
          </a:bodyPr>
          <a:lstStyle/>
          <a:p>
            <a:pPr marL="411480" lvl="1" indent="0">
              <a:buNone/>
            </a:pPr>
            <a:r>
              <a:rPr lang="en-GB" altLang="en-US" sz="2200" dirty="0"/>
              <a:t>7.26Mins </a:t>
            </a:r>
            <a:r>
              <a:rPr lang="en-IE" u="sng" dirty="0">
                <a:hlinkClick r:id="rId3"/>
              </a:rPr>
              <a:t>https://youtu.be/aklfthQN-q8?si=wyltsSfVitX23EoJ</a:t>
            </a:r>
            <a:endParaRPr lang="en-IE" dirty="0"/>
          </a:p>
          <a:p>
            <a:pPr marL="411480" lvl="1" indent="0">
              <a:buNone/>
            </a:pPr>
            <a:endParaRPr lang="en-GB" altLang="en-US" sz="2200" dirty="0"/>
          </a:p>
        </p:txBody>
      </p:sp>
      <p:sp>
        <p:nvSpPr>
          <p:cNvPr id="4" name="Footer Placeholder 3">
            <a:extLst>
              <a:ext uri="{FF2B5EF4-FFF2-40B4-BE49-F238E27FC236}">
                <a16:creationId xmlns:a16="http://schemas.microsoft.com/office/drawing/2014/main" id="{20CE2329-1608-D3F2-2290-1AA3342EED29}"/>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5BA6DCC2-E6D2-9F3E-808B-543C4B672810}"/>
              </a:ext>
            </a:extLst>
          </p:cNvPr>
          <p:cNvSpPr>
            <a:spLocks noGrp="1"/>
          </p:cNvSpPr>
          <p:nvPr>
            <p:ph type="sldNum" sz="quarter" idx="12"/>
          </p:nvPr>
        </p:nvSpPr>
        <p:spPr/>
        <p:txBody>
          <a:bodyPr/>
          <a:lstStyle/>
          <a:p>
            <a:fld id="{9155582F-4C7A-41C7-B992-AD0C76DBDBCD}" type="slidenum">
              <a:rPr lang="en-GB" smtClean="0"/>
              <a:t>13</a:t>
            </a:fld>
            <a:endParaRPr lang="en-GB"/>
          </a:p>
        </p:txBody>
      </p:sp>
      <p:pic>
        <p:nvPicPr>
          <p:cNvPr id="5" name="Online Media 4" title="Boiled Linseed Oil Vs 100% Pure Tung Oil After 5 Years">
            <a:hlinkClick r:id="" action="ppaction://media"/>
            <a:extLst>
              <a:ext uri="{FF2B5EF4-FFF2-40B4-BE49-F238E27FC236}">
                <a16:creationId xmlns:a16="http://schemas.microsoft.com/office/drawing/2014/main" id="{CB00DC69-E0C2-6ECB-8DA2-98DA01513B6A}"/>
              </a:ext>
            </a:extLst>
          </p:cNvPr>
          <p:cNvPicPr>
            <a:picLocks noRot="1" noChangeAspect="1"/>
          </p:cNvPicPr>
          <p:nvPr>
            <a:videoFile r:link="rId1"/>
          </p:nvPr>
        </p:nvPicPr>
        <p:blipFill>
          <a:blip r:embed="rId4"/>
          <a:stretch>
            <a:fillRect/>
          </a:stretch>
        </p:blipFill>
        <p:spPr>
          <a:xfrm>
            <a:off x="1201683" y="1166867"/>
            <a:ext cx="8634198" cy="4878333"/>
          </a:xfrm>
          <a:prstGeom prst="rect">
            <a:avLst/>
          </a:prstGeom>
        </p:spPr>
      </p:pic>
    </p:spTree>
    <p:extLst>
      <p:ext uri="{BB962C8B-B14F-4D97-AF65-F5344CB8AC3E}">
        <p14:creationId xmlns:p14="http://schemas.microsoft.com/office/powerpoint/2010/main" val="31820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8972D-F16D-3F90-04F1-CE054E1C8E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D09FD1-CD8C-E130-F6C6-9576265621F7}"/>
              </a:ext>
            </a:extLst>
          </p:cNvPr>
          <p:cNvSpPr>
            <a:spLocks noGrp="1"/>
          </p:cNvSpPr>
          <p:nvPr>
            <p:ph type="title"/>
          </p:nvPr>
        </p:nvSpPr>
        <p:spPr/>
        <p:txBody>
          <a:bodyPr/>
          <a:lstStyle/>
          <a:p>
            <a:pPr>
              <a:defRPr/>
            </a:pPr>
            <a:r>
              <a:rPr lang="en-IE" dirty="0"/>
              <a:t>Solvent based (varnish &amp; stain) </a:t>
            </a:r>
          </a:p>
        </p:txBody>
      </p:sp>
      <p:sp>
        <p:nvSpPr>
          <p:cNvPr id="21506" name="Content Placeholder 1">
            <a:extLst>
              <a:ext uri="{FF2B5EF4-FFF2-40B4-BE49-F238E27FC236}">
                <a16:creationId xmlns:a16="http://schemas.microsoft.com/office/drawing/2014/main" id="{4355905E-D65A-56D5-3F78-3C93E142690B}"/>
              </a:ext>
            </a:extLst>
          </p:cNvPr>
          <p:cNvSpPr>
            <a:spLocks noGrp="1"/>
          </p:cNvSpPr>
          <p:nvPr>
            <p:ph idx="1"/>
          </p:nvPr>
        </p:nvSpPr>
        <p:spPr>
          <a:xfrm>
            <a:off x="609600" y="1417638"/>
            <a:ext cx="10160000" cy="4800600"/>
          </a:xfrm>
        </p:spPr>
        <p:txBody>
          <a:bodyPr>
            <a:normAutofit/>
          </a:bodyPr>
          <a:lstStyle/>
          <a:p>
            <a:r>
              <a:rPr lang="en-IE" sz="2400" dirty="0"/>
              <a:t>A </a:t>
            </a:r>
            <a:r>
              <a:rPr lang="en-IE" sz="2400" dirty="0">
                <a:solidFill>
                  <a:srgbClr val="6600FF"/>
                </a:solidFill>
              </a:rPr>
              <a:t>polyurethane varnish </a:t>
            </a:r>
            <a:r>
              <a:rPr lang="en-IE" sz="2400" dirty="0"/>
              <a:t>combined with a wood stain, so the stain tends to sit on the surface of the timber rather than being absorbed into it. </a:t>
            </a:r>
          </a:p>
          <a:p>
            <a:r>
              <a:rPr lang="en-IE" sz="2400" dirty="0"/>
              <a:t>Each coat applied will darken the wood further. </a:t>
            </a:r>
            <a:r>
              <a:rPr lang="en-IE" sz="2400" dirty="0">
                <a:hlinkClick r:id="rId2"/>
              </a:rPr>
              <a:t>Video link </a:t>
            </a:r>
            <a:r>
              <a:rPr lang="en-IE" sz="2400" dirty="0"/>
              <a:t>Classic 1Min</a:t>
            </a:r>
          </a:p>
          <a:p>
            <a:r>
              <a:rPr lang="en-IE" sz="2400" dirty="0">
                <a:solidFill>
                  <a:srgbClr val="6600FF"/>
                </a:solidFill>
              </a:rPr>
              <a:t>Acrylic Varnish </a:t>
            </a:r>
          </a:p>
          <a:p>
            <a:r>
              <a:rPr lang="en-IE" sz="2400" dirty="0"/>
              <a:t>Quick drying and non-toxic, brushes can be rinsed out in water. Available in gloss, satin and matt finishes. </a:t>
            </a:r>
          </a:p>
        </p:txBody>
      </p:sp>
      <p:sp>
        <p:nvSpPr>
          <p:cNvPr id="4" name="Footer Placeholder 3">
            <a:extLst>
              <a:ext uri="{FF2B5EF4-FFF2-40B4-BE49-F238E27FC236}">
                <a16:creationId xmlns:a16="http://schemas.microsoft.com/office/drawing/2014/main" id="{258AA923-4A0C-686F-27F7-704D16CC8EAB}"/>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B2696E9C-55EF-E3A2-4AC9-C9BC64CACDF5}"/>
              </a:ext>
            </a:extLst>
          </p:cNvPr>
          <p:cNvSpPr>
            <a:spLocks noGrp="1"/>
          </p:cNvSpPr>
          <p:nvPr>
            <p:ph type="sldNum" sz="quarter" idx="12"/>
          </p:nvPr>
        </p:nvSpPr>
        <p:spPr/>
        <p:txBody>
          <a:bodyPr/>
          <a:lstStyle/>
          <a:p>
            <a:fld id="{9155582F-4C7A-41C7-B992-AD0C76DBDBCD}" type="slidenum">
              <a:rPr lang="en-GB" smtClean="0"/>
              <a:t>14</a:t>
            </a:fld>
            <a:endParaRPr lang="en-GB"/>
          </a:p>
        </p:txBody>
      </p:sp>
      <p:pic>
        <p:nvPicPr>
          <p:cNvPr id="6" name="Picture 5">
            <a:extLst>
              <a:ext uri="{FF2B5EF4-FFF2-40B4-BE49-F238E27FC236}">
                <a16:creationId xmlns:a16="http://schemas.microsoft.com/office/drawing/2014/main" id="{F1B49414-0D6A-85BC-7FFA-0C1A04F6D2A5}"/>
              </a:ext>
            </a:extLst>
          </p:cNvPr>
          <p:cNvPicPr>
            <a:picLocks noChangeAspect="1"/>
          </p:cNvPicPr>
          <p:nvPr/>
        </p:nvPicPr>
        <p:blipFill>
          <a:blip r:embed="rId3"/>
          <a:stretch>
            <a:fillRect/>
          </a:stretch>
        </p:blipFill>
        <p:spPr>
          <a:xfrm>
            <a:off x="935521" y="3872427"/>
            <a:ext cx="4535661" cy="2414872"/>
          </a:xfrm>
          <a:prstGeom prst="rect">
            <a:avLst/>
          </a:prstGeom>
        </p:spPr>
      </p:pic>
      <p:sp>
        <p:nvSpPr>
          <p:cNvPr id="7" name="TextBox 6">
            <a:extLst>
              <a:ext uri="{FF2B5EF4-FFF2-40B4-BE49-F238E27FC236}">
                <a16:creationId xmlns:a16="http://schemas.microsoft.com/office/drawing/2014/main" id="{74F94384-9BCD-B580-ACC3-9F102226A4C1}"/>
              </a:ext>
            </a:extLst>
          </p:cNvPr>
          <p:cNvSpPr txBox="1"/>
          <p:nvPr/>
        </p:nvSpPr>
        <p:spPr>
          <a:xfrm>
            <a:off x="1532799" y="6232810"/>
            <a:ext cx="2689262" cy="369332"/>
          </a:xfrm>
          <a:prstGeom prst="rect">
            <a:avLst/>
          </a:prstGeom>
          <a:noFill/>
        </p:spPr>
        <p:txBody>
          <a:bodyPr wrap="none" rtlCol="0">
            <a:spAutoFit/>
          </a:bodyPr>
          <a:lstStyle/>
          <a:p>
            <a:r>
              <a:rPr lang="en-GB" dirty="0">
                <a:hlinkClick r:id="rId4"/>
              </a:rPr>
              <a:t>Crown Decorating Centres </a:t>
            </a:r>
            <a:endParaRPr lang="en-IE" dirty="0"/>
          </a:p>
        </p:txBody>
      </p:sp>
      <p:pic>
        <p:nvPicPr>
          <p:cNvPr id="9" name="Picture 8">
            <a:extLst>
              <a:ext uri="{FF2B5EF4-FFF2-40B4-BE49-F238E27FC236}">
                <a16:creationId xmlns:a16="http://schemas.microsoft.com/office/drawing/2014/main" id="{A7F64F3B-26F4-1CFE-674F-325B604987E5}"/>
              </a:ext>
            </a:extLst>
          </p:cNvPr>
          <p:cNvPicPr>
            <a:picLocks noChangeAspect="1"/>
          </p:cNvPicPr>
          <p:nvPr/>
        </p:nvPicPr>
        <p:blipFill>
          <a:blip r:embed="rId5"/>
          <a:stretch>
            <a:fillRect/>
          </a:stretch>
        </p:blipFill>
        <p:spPr>
          <a:xfrm>
            <a:off x="7275186" y="4002162"/>
            <a:ext cx="1753068" cy="1846743"/>
          </a:xfrm>
          <a:prstGeom prst="rect">
            <a:avLst/>
          </a:prstGeom>
        </p:spPr>
      </p:pic>
      <p:sp>
        <p:nvSpPr>
          <p:cNvPr id="10" name="TextBox 9">
            <a:extLst>
              <a:ext uri="{FF2B5EF4-FFF2-40B4-BE49-F238E27FC236}">
                <a16:creationId xmlns:a16="http://schemas.microsoft.com/office/drawing/2014/main" id="{5B3F324D-7203-0416-4B85-F0CAD61063E1}"/>
              </a:ext>
            </a:extLst>
          </p:cNvPr>
          <p:cNvSpPr txBox="1"/>
          <p:nvPr/>
        </p:nvSpPr>
        <p:spPr>
          <a:xfrm>
            <a:off x="7164046" y="6214030"/>
            <a:ext cx="2124941" cy="369332"/>
          </a:xfrm>
          <a:prstGeom prst="rect">
            <a:avLst/>
          </a:prstGeom>
          <a:noFill/>
        </p:spPr>
        <p:txBody>
          <a:bodyPr wrap="none" rtlCol="0">
            <a:spAutoFit/>
          </a:bodyPr>
          <a:lstStyle/>
          <a:p>
            <a:r>
              <a:rPr lang="en-GB" dirty="0">
                <a:hlinkClick r:id="rId6"/>
              </a:rPr>
              <a:t>Carbon Paint Centre </a:t>
            </a:r>
            <a:endParaRPr lang="en-IE" dirty="0"/>
          </a:p>
        </p:txBody>
      </p:sp>
    </p:spTree>
    <p:extLst>
      <p:ext uri="{BB962C8B-B14F-4D97-AF65-F5344CB8AC3E}">
        <p14:creationId xmlns:p14="http://schemas.microsoft.com/office/powerpoint/2010/main" val="91692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anim calcmode="lin" valueType="num">
                                      <p:cBhvr additive="base">
                                        <p:cTn id="11"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506">
                                            <p:txEl>
                                              <p:pRg st="2" end="2"/>
                                            </p:txEl>
                                          </p:spTgt>
                                        </p:tgtEl>
                                        <p:attrNameLst>
                                          <p:attrName>style.visibility</p:attrName>
                                        </p:attrNameLst>
                                      </p:cBhvr>
                                      <p:to>
                                        <p:strVal val="visible"/>
                                      </p:to>
                                    </p:set>
                                    <p:anim calcmode="lin" valueType="num">
                                      <p:cBhvr additive="base">
                                        <p:cTn id="24"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506">
                                            <p:txEl>
                                              <p:pRg st="3" end="3"/>
                                            </p:txEl>
                                          </p:spTgt>
                                        </p:tgtEl>
                                        <p:attrNameLst>
                                          <p:attrName>style.visibility</p:attrName>
                                        </p:attrNameLst>
                                      </p:cBhvr>
                                      <p:to>
                                        <p:strVal val="visible"/>
                                      </p:to>
                                    </p:set>
                                    <p:anim calcmode="lin" valueType="num">
                                      <p:cBhvr additive="base">
                                        <p:cTn id="28"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87FB-5FFD-E8E6-AE22-BE5D478769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B6DD61-4030-97F7-C527-CDADCAF4CEFC}"/>
              </a:ext>
            </a:extLst>
          </p:cNvPr>
          <p:cNvSpPr>
            <a:spLocks noGrp="1"/>
          </p:cNvSpPr>
          <p:nvPr>
            <p:ph type="title"/>
          </p:nvPr>
        </p:nvSpPr>
        <p:spPr/>
        <p:txBody>
          <a:bodyPr/>
          <a:lstStyle/>
          <a:p>
            <a:pPr>
              <a:defRPr/>
            </a:pPr>
            <a:r>
              <a:rPr lang="en-IE" dirty="0"/>
              <a:t>French Polish</a:t>
            </a:r>
          </a:p>
        </p:txBody>
      </p:sp>
      <p:sp>
        <p:nvSpPr>
          <p:cNvPr id="21506" name="Content Placeholder 1">
            <a:extLst>
              <a:ext uri="{FF2B5EF4-FFF2-40B4-BE49-F238E27FC236}">
                <a16:creationId xmlns:a16="http://schemas.microsoft.com/office/drawing/2014/main" id="{5A2B3DDB-0A50-240D-719D-D0245185467C}"/>
              </a:ext>
            </a:extLst>
          </p:cNvPr>
          <p:cNvSpPr>
            <a:spLocks noGrp="1"/>
          </p:cNvSpPr>
          <p:nvPr>
            <p:ph idx="1"/>
          </p:nvPr>
        </p:nvSpPr>
        <p:spPr>
          <a:xfrm>
            <a:off x="609600" y="1417638"/>
            <a:ext cx="10160000" cy="4800600"/>
          </a:xfrm>
        </p:spPr>
        <p:txBody>
          <a:bodyPr>
            <a:normAutofit/>
          </a:bodyPr>
          <a:lstStyle/>
          <a:p>
            <a:r>
              <a:rPr lang="en-GB" sz="2400" dirty="0"/>
              <a:t>French polishing is a technique used to seal and protect the surface of the wood while enhancing the natural beauty of the wood. </a:t>
            </a:r>
          </a:p>
          <a:p>
            <a:r>
              <a:rPr lang="en-GB" sz="2400" dirty="0"/>
              <a:t>Material used is shellac and methylated spirit.</a:t>
            </a:r>
          </a:p>
          <a:p>
            <a:r>
              <a:rPr lang="en-GB" sz="2400" dirty="0"/>
              <a:t>What is shellac? </a:t>
            </a:r>
          </a:p>
          <a:p>
            <a:r>
              <a:rPr lang="en-GB" sz="2400" dirty="0"/>
              <a:t>Shellac comes from the secretion from </a:t>
            </a:r>
            <a:r>
              <a:rPr lang="en-GB" sz="2400" dirty="0">
                <a:hlinkClick r:id="rId2"/>
              </a:rPr>
              <a:t>female Lac Beetles. </a:t>
            </a:r>
            <a:endParaRPr lang="en-GB" sz="2400" dirty="0"/>
          </a:p>
          <a:p>
            <a:r>
              <a:rPr lang="en-GB" sz="2400" dirty="0"/>
              <a:t>The art of </a:t>
            </a:r>
            <a:r>
              <a:rPr lang="en-GB" sz="2400" dirty="0">
                <a:hlinkClick r:id="rId3"/>
              </a:rPr>
              <a:t>French Polishing </a:t>
            </a:r>
            <a:r>
              <a:rPr lang="en-GB" sz="2400" dirty="0"/>
              <a:t>takes a long time to master.</a:t>
            </a:r>
          </a:p>
          <a:p>
            <a:r>
              <a:rPr lang="en-GB" sz="2400" dirty="0"/>
              <a:t>Can produce a good finish on furniture.</a:t>
            </a:r>
          </a:p>
          <a:p>
            <a:r>
              <a:rPr lang="en-GB" sz="2400" dirty="0"/>
              <a:t>A high gloss can be achieved by applying numerous thin coats </a:t>
            </a:r>
          </a:p>
          <a:p>
            <a:r>
              <a:rPr lang="en-GB" sz="2400" dirty="0"/>
              <a:t>In addition to standard French Polish, other finishes are available. </a:t>
            </a:r>
          </a:p>
          <a:p>
            <a:r>
              <a:rPr lang="en-GB" sz="2400" dirty="0"/>
              <a:t>Typically, the finish that would have been used on antique Furniture. </a:t>
            </a:r>
          </a:p>
        </p:txBody>
      </p:sp>
      <p:sp>
        <p:nvSpPr>
          <p:cNvPr id="4" name="Footer Placeholder 3">
            <a:extLst>
              <a:ext uri="{FF2B5EF4-FFF2-40B4-BE49-F238E27FC236}">
                <a16:creationId xmlns:a16="http://schemas.microsoft.com/office/drawing/2014/main" id="{00F7F4AC-BF94-E8CD-184F-242B789BB6B3}"/>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F710224F-32BD-EA92-C203-DA84DB47F5A7}"/>
              </a:ext>
            </a:extLst>
          </p:cNvPr>
          <p:cNvSpPr>
            <a:spLocks noGrp="1"/>
          </p:cNvSpPr>
          <p:nvPr>
            <p:ph type="sldNum" sz="quarter" idx="12"/>
          </p:nvPr>
        </p:nvSpPr>
        <p:spPr/>
        <p:txBody>
          <a:bodyPr/>
          <a:lstStyle/>
          <a:p>
            <a:fld id="{9155582F-4C7A-41C7-B992-AD0C76DBDBCD}" type="slidenum">
              <a:rPr lang="en-GB" smtClean="0"/>
              <a:t>15</a:t>
            </a:fld>
            <a:endParaRPr lang="en-GB"/>
          </a:p>
        </p:txBody>
      </p:sp>
      <p:pic>
        <p:nvPicPr>
          <p:cNvPr id="6" name="Picture 5">
            <a:extLst>
              <a:ext uri="{FF2B5EF4-FFF2-40B4-BE49-F238E27FC236}">
                <a16:creationId xmlns:a16="http://schemas.microsoft.com/office/drawing/2014/main" id="{A137D85A-5F25-E1C8-8811-C2A798554C23}"/>
              </a:ext>
            </a:extLst>
          </p:cNvPr>
          <p:cNvPicPr>
            <a:picLocks noChangeAspect="1"/>
          </p:cNvPicPr>
          <p:nvPr/>
        </p:nvPicPr>
        <p:blipFill>
          <a:blip r:embed="rId4"/>
          <a:stretch>
            <a:fillRect/>
          </a:stretch>
        </p:blipFill>
        <p:spPr>
          <a:xfrm>
            <a:off x="8596427" y="1996009"/>
            <a:ext cx="2476232" cy="2395835"/>
          </a:xfrm>
          <a:prstGeom prst="rect">
            <a:avLst/>
          </a:prstGeom>
        </p:spPr>
      </p:pic>
    </p:spTree>
    <p:extLst>
      <p:ext uri="{BB962C8B-B14F-4D97-AF65-F5344CB8AC3E}">
        <p14:creationId xmlns:p14="http://schemas.microsoft.com/office/powerpoint/2010/main" val="350469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anim calcmode="lin" valueType="num">
                                      <p:cBhvr additive="base">
                                        <p:cTn id="11"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 calcmode="lin" valueType="num">
                                      <p:cBhvr additive="base">
                                        <p:cTn id="17"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506">
                                            <p:txEl>
                                              <p:pRg st="3" end="3"/>
                                            </p:txEl>
                                          </p:spTgt>
                                        </p:tgtEl>
                                        <p:attrNameLst>
                                          <p:attrName>style.visibility</p:attrName>
                                        </p:attrNameLst>
                                      </p:cBhvr>
                                      <p:to>
                                        <p:strVal val="visible"/>
                                      </p:to>
                                    </p:set>
                                    <p:anim calcmode="lin" valueType="num">
                                      <p:cBhvr additive="base">
                                        <p:cTn id="23"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506">
                                            <p:txEl>
                                              <p:pRg st="4" end="4"/>
                                            </p:txEl>
                                          </p:spTgt>
                                        </p:tgtEl>
                                        <p:attrNameLst>
                                          <p:attrName>style.visibility</p:attrName>
                                        </p:attrNameLst>
                                      </p:cBhvr>
                                      <p:to>
                                        <p:strVal val="visible"/>
                                      </p:to>
                                    </p:set>
                                    <p:anim calcmode="lin" valueType="num">
                                      <p:cBhvr additive="base">
                                        <p:cTn id="33"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6">
                                            <p:txEl>
                                              <p:pRg st="5" end="5"/>
                                            </p:txEl>
                                          </p:spTgt>
                                        </p:tgtEl>
                                        <p:attrNameLst>
                                          <p:attrName>style.visibility</p:attrName>
                                        </p:attrNameLst>
                                      </p:cBhvr>
                                      <p:to>
                                        <p:strVal val="visible"/>
                                      </p:to>
                                    </p:set>
                                    <p:anim calcmode="lin" valueType="num">
                                      <p:cBhvr additive="base">
                                        <p:cTn id="37"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6">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06">
                                            <p:txEl>
                                              <p:pRg st="6" end="6"/>
                                            </p:txEl>
                                          </p:spTgt>
                                        </p:tgtEl>
                                        <p:attrNameLst>
                                          <p:attrName>style.visibility</p:attrName>
                                        </p:attrNameLst>
                                      </p:cBhvr>
                                      <p:to>
                                        <p:strVal val="visible"/>
                                      </p:to>
                                    </p:set>
                                    <p:anim calcmode="lin" valueType="num">
                                      <p:cBhvr additive="base">
                                        <p:cTn id="41"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506">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506">
                                            <p:txEl>
                                              <p:pRg st="7" end="7"/>
                                            </p:txEl>
                                          </p:spTgt>
                                        </p:tgtEl>
                                        <p:attrNameLst>
                                          <p:attrName>style.visibility</p:attrName>
                                        </p:attrNameLst>
                                      </p:cBhvr>
                                      <p:to>
                                        <p:strVal val="visible"/>
                                      </p:to>
                                    </p:set>
                                    <p:anim calcmode="lin" valueType="num">
                                      <p:cBhvr additive="base">
                                        <p:cTn id="45" dur="5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506">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506">
                                            <p:txEl>
                                              <p:pRg st="8" end="8"/>
                                            </p:txEl>
                                          </p:spTgt>
                                        </p:tgtEl>
                                        <p:attrNameLst>
                                          <p:attrName>style.visibility</p:attrName>
                                        </p:attrNameLst>
                                      </p:cBhvr>
                                      <p:to>
                                        <p:strVal val="visible"/>
                                      </p:to>
                                    </p:set>
                                    <p:anim calcmode="lin" valueType="num">
                                      <p:cBhvr additive="base">
                                        <p:cTn id="49" dur="5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B669F-9F6C-D33C-1E92-930A0C05BB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2C9ED2-4A2F-F85D-A58C-095B9DAEA366}"/>
              </a:ext>
            </a:extLst>
          </p:cNvPr>
          <p:cNvSpPr>
            <a:spLocks noGrp="1"/>
          </p:cNvSpPr>
          <p:nvPr>
            <p:ph type="title"/>
          </p:nvPr>
        </p:nvSpPr>
        <p:spPr/>
        <p:txBody>
          <a:bodyPr/>
          <a:lstStyle/>
          <a:p>
            <a:pPr>
              <a:defRPr/>
            </a:pPr>
            <a:r>
              <a:rPr lang="en-IE" dirty="0"/>
              <a:t>French Polish</a:t>
            </a:r>
          </a:p>
        </p:txBody>
      </p:sp>
      <p:pic>
        <p:nvPicPr>
          <p:cNvPr id="5" name="Online Media 4" title="How To French Polish | Priory Polishes">
            <a:hlinkClick r:id="" action="ppaction://media"/>
            <a:extLst>
              <a:ext uri="{FF2B5EF4-FFF2-40B4-BE49-F238E27FC236}">
                <a16:creationId xmlns:a16="http://schemas.microsoft.com/office/drawing/2014/main" id="{1FA3D2F1-BCDC-030B-0669-474DD58D2DB4}"/>
              </a:ext>
            </a:extLst>
          </p:cNvPr>
          <p:cNvPicPr>
            <a:picLocks noGrp="1" noRot="1" noChangeAspect="1"/>
          </p:cNvPicPr>
          <p:nvPr>
            <p:ph idx="1"/>
            <a:videoFile r:link="rId1"/>
          </p:nvPr>
        </p:nvPicPr>
        <p:blipFill>
          <a:blip r:embed="rId3"/>
          <a:stretch>
            <a:fillRect/>
          </a:stretch>
        </p:blipFill>
        <p:spPr>
          <a:xfrm>
            <a:off x="1441450" y="1417638"/>
            <a:ext cx="8496300" cy="4800600"/>
          </a:xfrm>
          <a:prstGeom prst="rect">
            <a:avLst/>
          </a:prstGeom>
        </p:spPr>
      </p:pic>
      <p:sp>
        <p:nvSpPr>
          <p:cNvPr id="4" name="Footer Placeholder 3">
            <a:extLst>
              <a:ext uri="{FF2B5EF4-FFF2-40B4-BE49-F238E27FC236}">
                <a16:creationId xmlns:a16="http://schemas.microsoft.com/office/drawing/2014/main" id="{EF46243D-B1FA-48DB-209F-426CFE2E3643}"/>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1156358F-E26E-CF74-1757-BC3284F4BB50}"/>
              </a:ext>
            </a:extLst>
          </p:cNvPr>
          <p:cNvSpPr>
            <a:spLocks noGrp="1"/>
          </p:cNvSpPr>
          <p:nvPr>
            <p:ph type="sldNum" sz="quarter" idx="12"/>
          </p:nvPr>
        </p:nvSpPr>
        <p:spPr/>
        <p:txBody>
          <a:bodyPr/>
          <a:lstStyle/>
          <a:p>
            <a:fld id="{9155582F-4C7A-41C7-B992-AD0C76DBDBCD}" type="slidenum">
              <a:rPr lang="en-GB" smtClean="0"/>
              <a:t>16</a:t>
            </a:fld>
            <a:endParaRPr lang="en-GB"/>
          </a:p>
        </p:txBody>
      </p:sp>
      <p:sp>
        <p:nvSpPr>
          <p:cNvPr id="6" name="TextBox 5">
            <a:extLst>
              <a:ext uri="{FF2B5EF4-FFF2-40B4-BE49-F238E27FC236}">
                <a16:creationId xmlns:a16="http://schemas.microsoft.com/office/drawing/2014/main" id="{EFA8AC67-4C12-1290-5B1F-120D40E9E52F}"/>
              </a:ext>
            </a:extLst>
          </p:cNvPr>
          <p:cNvSpPr txBox="1"/>
          <p:nvPr/>
        </p:nvSpPr>
        <p:spPr>
          <a:xfrm>
            <a:off x="385790" y="6218238"/>
            <a:ext cx="10171054" cy="646331"/>
          </a:xfrm>
          <a:prstGeom prst="rect">
            <a:avLst/>
          </a:prstGeom>
          <a:noFill/>
        </p:spPr>
        <p:txBody>
          <a:bodyPr wrap="none" rtlCol="0">
            <a:spAutoFit/>
          </a:bodyPr>
          <a:lstStyle/>
          <a:p>
            <a:r>
              <a:rPr lang="en-GB" dirty="0"/>
              <a:t>How to French polish/ Priory Polishes 7.48Mins </a:t>
            </a:r>
            <a:r>
              <a:rPr lang="en-I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https://youtu.be/RjA6JuWLEB8?si=m4IEsaUjWZD2owns</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dirty="0"/>
              <a:t> </a:t>
            </a:r>
            <a:endParaRPr lang="en-IE" dirty="0"/>
          </a:p>
        </p:txBody>
      </p:sp>
    </p:spTree>
    <p:extLst>
      <p:ext uri="{BB962C8B-B14F-4D97-AF65-F5344CB8AC3E}">
        <p14:creationId xmlns:p14="http://schemas.microsoft.com/office/powerpoint/2010/main" val="12502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8D58-57FE-932C-0C0F-8CD89EEC37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33D04D-C240-F883-DE6E-C3AF3D1BA253}"/>
              </a:ext>
            </a:extLst>
          </p:cNvPr>
          <p:cNvSpPr>
            <a:spLocks noGrp="1"/>
          </p:cNvSpPr>
          <p:nvPr>
            <p:ph type="title"/>
          </p:nvPr>
        </p:nvSpPr>
        <p:spPr/>
        <p:txBody>
          <a:bodyPr/>
          <a:lstStyle/>
          <a:p>
            <a:pPr>
              <a:defRPr/>
            </a:pPr>
            <a:r>
              <a:rPr lang="en-IE" dirty="0"/>
              <a:t>French Polish</a:t>
            </a:r>
          </a:p>
        </p:txBody>
      </p:sp>
      <p:sp>
        <p:nvSpPr>
          <p:cNvPr id="21506" name="Content Placeholder 1">
            <a:extLst>
              <a:ext uri="{FF2B5EF4-FFF2-40B4-BE49-F238E27FC236}">
                <a16:creationId xmlns:a16="http://schemas.microsoft.com/office/drawing/2014/main" id="{F7A0AF41-28A7-DB2C-B4F3-3083F93B6AC1}"/>
              </a:ext>
            </a:extLst>
          </p:cNvPr>
          <p:cNvSpPr>
            <a:spLocks noGrp="1"/>
          </p:cNvSpPr>
          <p:nvPr>
            <p:ph idx="1"/>
          </p:nvPr>
        </p:nvSpPr>
        <p:spPr>
          <a:xfrm>
            <a:off x="609600" y="1417638"/>
            <a:ext cx="10160000" cy="4800600"/>
          </a:xfrm>
        </p:spPr>
        <p:txBody>
          <a:bodyPr>
            <a:normAutofit/>
          </a:bodyPr>
          <a:lstStyle/>
          <a:p>
            <a:pPr lvl="0"/>
            <a:r>
              <a:rPr lang="en-IE" sz="2400" dirty="0">
                <a:solidFill>
                  <a:srgbClr val="6600FF"/>
                </a:solidFill>
              </a:rPr>
              <a:t>White Polish </a:t>
            </a:r>
            <a:r>
              <a:rPr lang="en-IE" sz="2400" dirty="0"/>
              <a:t>made from bleached white shellac.</a:t>
            </a:r>
          </a:p>
          <a:p>
            <a:pPr lvl="0"/>
            <a:r>
              <a:rPr lang="en-IE" sz="2400" dirty="0">
                <a:solidFill>
                  <a:srgbClr val="6600FF"/>
                </a:solidFill>
              </a:rPr>
              <a:t>Button Polish</a:t>
            </a:r>
            <a:r>
              <a:rPr lang="en-IE" sz="2400" dirty="0"/>
              <a:t> made with button shellac, producing a more orange colour. </a:t>
            </a:r>
          </a:p>
          <a:p>
            <a:pPr lvl="0"/>
            <a:r>
              <a:rPr lang="en-IE" sz="2400" dirty="0">
                <a:solidFill>
                  <a:srgbClr val="6600FF"/>
                </a:solidFill>
              </a:rPr>
              <a:t>Ebony Polish</a:t>
            </a:r>
            <a:r>
              <a:rPr lang="en-IE" sz="2400" dirty="0"/>
              <a:t>, gives a jet-black finish when applied. </a:t>
            </a:r>
          </a:p>
          <a:p>
            <a:pPr lvl="0"/>
            <a:r>
              <a:rPr lang="en-IE" sz="2400" dirty="0">
                <a:solidFill>
                  <a:srgbClr val="6600FF"/>
                </a:solidFill>
              </a:rPr>
              <a:t>Garnet Polish</a:t>
            </a:r>
            <a:r>
              <a:rPr lang="en-IE" sz="2400" dirty="0"/>
              <a:t> gives an attractive deep rich brown cast to wood. </a:t>
            </a:r>
          </a:p>
          <a:p>
            <a:r>
              <a:rPr lang="en-IE" sz="2400" dirty="0"/>
              <a:t>Applied in numerous coats using a fad and sanding in between coats.</a:t>
            </a:r>
          </a:p>
          <a:p>
            <a:r>
              <a:rPr lang="en-IE" sz="2400" dirty="0"/>
              <a:t>Used for repairing antiques.</a:t>
            </a:r>
          </a:p>
        </p:txBody>
      </p:sp>
      <p:sp>
        <p:nvSpPr>
          <p:cNvPr id="4" name="Footer Placeholder 3">
            <a:extLst>
              <a:ext uri="{FF2B5EF4-FFF2-40B4-BE49-F238E27FC236}">
                <a16:creationId xmlns:a16="http://schemas.microsoft.com/office/drawing/2014/main" id="{080CE6FD-E682-9107-DCE2-0C01237D2208}"/>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CB71E3FF-85BB-459F-3B17-D017B24F930D}"/>
              </a:ext>
            </a:extLst>
          </p:cNvPr>
          <p:cNvSpPr>
            <a:spLocks noGrp="1"/>
          </p:cNvSpPr>
          <p:nvPr>
            <p:ph type="sldNum" sz="quarter" idx="12"/>
          </p:nvPr>
        </p:nvSpPr>
        <p:spPr/>
        <p:txBody>
          <a:bodyPr/>
          <a:lstStyle/>
          <a:p>
            <a:fld id="{9155582F-4C7A-41C7-B992-AD0C76DBDBCD}" type="slidenum">
              <a:rPr lang="en-GB" smtClean="0"/>
              <a:t>17</a:t>
            </a:fld>
            <a:endParaRPr lang="en-GB"/>
          </a:p>
        </p:txBody>
      </p:sp>
    </p:spTree>
    <p:extLst>
      <p:ext uri="{BB962C8B-B14F-4D97-AF65-F5344CB8AC3E}">
        <p14:creationId xmlns:p14="http://schemas.microsoft.com/office/powerpoint/2010/main" val="192670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9F662-F8CD-C456-0773-231761238B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9939C3-4294-C104-E209-1E8A8C089524}"/>
              </a:ext>
            </a:extLst>
          </p:cNvPr>
          <p:cNvSpPr>
            <a:spLocks noGrp="1"/>
          </p:cNvSpPr>
          <p:nvPr>
            <p:ph type="title"/>
          </p:nvPr>
        </p:nvSpPr>
        <p:spPr/>
        <p:txBody>
          <a:bodyPr/>
          <a:lstStyle/>
          <a:p>
            <a:pPr>
              <a:defRPr/>
            </a:pPr>
            <a:r>
              <a:rPr lang="en-IE" dirty="0"/>
              <a:t>Wax Polish</a:t>
            </a:r>
          </a:p>
        </p:txBody>
      </p:sp>
      <p:sp>
        <p:nvSpPr>
          <p:cNvPr id="21506" name="Content Placeholder 1">
            <a:extLst>
              <a:ext uri="{FF2B5EF4-FFF2-40B4-BE49-F238E27FC236}">
                <a16:creationId xmlns:a16="http://schemas.microsoft.com/office/drawing/2014/main" id="{7AA322C1-034C-F937-2B40-F974A7F09545}"/>
              </a:ext>
            </a:extLst>
          </p:cNvPr>
          <p:cNvSpPr>
            <a:spLocks noGrp="1"/>
          </p:cNvSpPr>
          <p:nvPr>
            <p:ph idx="1"/>
          </p:nvPr>
        </p:nvSpPr>
        <p:spPr>
          <a:xfrm>
            <a:off x="609600" y="1417638"/>
            <a:ext cx="10160000" cy="4800600"/>
          </a:xfrm>
        </p:spPr>
        <p:txBody>
          <a:bodyPr>
            <a:normAutofit/>
          </a:bodyPr>
          <a:lstStyle/>
          <a:p>
            <a:r>
              <a:rPr lang="en-IE" sz="2400" dirty="0"/>
              <a:t>A good quality wax polish with added beeswax will gently lift and remove grime.</a:t>
            </a:r>
          </a:p>
          <a:p>
            <a:r>
              <a:rPr lang="en-IE" sz="2400" dirty="0"/>
              <a:t>Wax gives a hard protective coating with a natural sheen. </a:t>
            </a:r>
          </a:p>
          <a:p>
            <a:r>
              <a:rPr lang="en-IE" sz="2400" dirty="0"/>
              <a:t>Traditional wax has no added oils, colour or perfume.</a:t>
            </a:r>
          </a:p>
          <a:p>
            <a:r>
              <a:rPr lang="en-IE" sz="2400" dirty="0"/>
              <a:t>Wax Polishes are available in a number of forms including liquid, paste, a special brushing wax, coloured waxes and staining waxes.</a:t>
            </a:r>
          </a:p>
          <a:p>
            <a:r>
              <a:rPr lang="en-IE" sz="2400" dirty="0"/>
              <a:t>Beeswax </a:t>
            </a:r>
            <a:r>
              <a:rPr lang="en-GB" sz="2400" dirty="0"/>
              <a:t>is a natural wax produced by honeybees of the genus Apis. The wax is formed into scales by eight wax-producing glands in the abdominal segments of worker bees, which discard it in or at the hive. In its natural form (without additives) can be used as a non-toxic finish. </a:t>
            </a:r>
            <a:endParaRPr lang="en-IE" sz="2400" dirty="0"/>
          </a:p>
        </p:txBody>
      </p:sp>
      <p:sp>
        <p:nvSpPr>
          <p:cNvPr id="4" name="Footer Placeholder 3">
            <a:extLst>
              <a:ext uri="{FF2B5EF4-FFF2-40B4-BE49-F238E27FC236}">
                <a16:creationId xmlns:a16="http://schemas.microsoft.com/office/drawing/2014/main" id="{E6F45005-4CBB-02B8-1B40-A182967916B9}"/>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EA84278A-E693-4AB5-B5AD-9095F27A6100}"/>
              </a:ext>
            </a:extLst>
          </p:cNvPr>
          <p:cNvSpPr>
            <a:spLocks noGrp="1"/>
          </p:cNvSpPr>
          <p:nvPr>
            <p:ph type="sldNum" sz="quarter" idx="12"/>
          </p:nvPr>
        </p:nvSpPr>
        <p:spPr/>
        <p:txBody>
          <a:bodyPr/>
          <a:lstStyle/>
          <a:p>
            <a:fld id="{9155582F-4C7A-41C7-B992-AD0C76DBDBCD}" type="slidenum">
              <a:rPr lang="en-GB" smtClean="0"/>
              <a:t>18</a:t>
            </a:fld>
            <a:endParaRPr lang="en-GB"/>
          </a:p>
        </p:txBody>
      </p:sp>
    </p:spTree>
    <p:extLst>
      <p:ext uri="{BB962C8B-B14F-4D97-AF65-F5344CB8AC3E}">
        <p14:creationId xmlns:p14="http://schemas.microsoft.com/office/powerpoint/2010/main" val="187860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3C9A-C5D2-D8C7-A079-60851F544F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1785D7-2F88-4795-33BC-0D24EC010317}"/>
              </a:ext>
            </a:extLst>
          </p:cNvPr>
          <p:cNvSpPr>
            <a:spLocks noGrp="1"/>
          </p:cNvSpPr>
          <p:nvPr>
            <p:ph type="title"/>
          </p:nvPr>
        </p:nvSpPr>
        <p:spPr/>
        <p:txBody>
          <a:bodyPr/>
          <a:lstStyle/>
          <a:p>
            <a:pPr>
              <a:defRPr/>
            </a:pPr>
            <a:r>
              <a:rPr lang="en-IE" dirty="0"/>
              <a:t>Lacquer Health &amp; Safety</a:t>
            </a:r>
          </a:p>
        </p:txBody>
      </p:sp>
      <p:sp>
        <p:nvSpPr>
          <p:cNvPr id="21506" name="Content Placeholder 1">
            <a:extLst>
              <a:ext uri="{FF2B5EF4-FFF2-40B4-BE49-F238E27FC236}">
                <a16:creationId xmlns:a16="http://schemas.microsoft.com/office/drawing/2014/main" id="{51073B91-88D3-0AEE-86A8-40F6BB9CEAAA}"/>
              </a:ext>
            </a:extLst>
          </p:cNvPr>
          <p:cNvSpPr>
            <a:spLocks noGrp="1"/>
          </p:cNvSpPr>
          <p:nvPr>
            <p:ph idx="1"/>
          </p:nvPr>
        </p:nvSpPr>
        <p:spPr>
          <a:xfrm>
            <a:off x="609600" y="1417638"/>
            <a:ext cx="10160000" cy="4800600"/>
          </a:xfrm>
        </p:spPr>
        <p:txBody>
          <a:bodyPr>
            <a:noAutofit/>
          </a:bodyPr>
          <a:lstStyle/>
          <a:p>
            <a:r>
              <a:rPr lang="en-GB" sz="2400" dirty="0"/>
              <a:t>Some lacquers are toxic and inflammable so safety precautions should be taken.</a:t>
            </a:r>
          </a:p>
          <a:p>
            <a:r>
              <a:rPr lang="en-GB" sz="2400" dirty="0"/>
              <a:t>Wear proper respiratory mask to protect your eyes, nose and mouth. </a:t>
            </a:r>
          </a:p>
          <a:p>
            <a:r>
              <a:rPr lang="en-GB" sz="2400" dirty="0"/>
              <a:t>Spray in a well ventilated room. </a:t>
            </a:r>
          </a:p>
          <a:p>
            <a:r>
              <a:rPr lang="en-GB" sz="2400" dirty="0"/>
              <a:t>Always check pressure valves and clocks when you first turn on the compressor.</a:t>
            </a:r>
          </a:p>
          <a:p>
            <a:r>
              <a:rPr lang="en-GB" sz="2400" dirty="0"/>
              <a:t>Water based lacquers are now widely available and the offer the same properties but with fewer toxins.</a:t>
            </a:r>
          </a:p>
          <a:p>
            <a:r>
              <a:rPr lang="en-GB" sz="2400" dirty="0"/>
              <a:t>Volatile Organic Compounds (VOC’s) are solvents that the lacquer is suspended in and these are released as the lacquer is sprayed. VOC’s are extremely harmfully to the person spraying as well as the atmosphere. We are governed by the </a:t>
            </a:r>
            <a:r>
              <a:rPr lang="en-GB" sz="2400" dirty="0">
                <a:hlinkClick r:id="rId2"/>
              </a:rPr>
              <a:t>European Union Directive 2012</a:t>
            </a:r>
            <a:endParaRPr lang="en-GB" sz="2400" dirty="0"/>
          </a:p>
        </p:txBody>
      </p:sp>
      <p:sp>
        <p:nvSpPr>
          <p:cNvPr id="4" name="Footer Placeholder 3">
            <a:extLst>
              <a:ext uri="{FF2B5EF4-FFF2-40B4-BE49-F238E27FC236}">
                <a16:creationId xmlns:a16="http://schemas.microsoft.com/office/drawing/2014/main" id="{2B9FFC0B-2410-C1B0-9AEC-F70AE0A5268D}"/>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911E0330-1767-2150-FC7D-7659EB8DC617}"/>
              </a:ext>
            </a:extLst>
          </p:cNvPr>
          <p:cNvSpPr>
            <a:spLocks noGrp="1"/>
          </p:cNvSpPr>
          <p:nvPr>
            <p:ph type="sldNum" sz="quarter" idx="12"/>
          </p:nvPr>
        </p:nvSpPr>
        <p:spPr/>
        <p:txBody>
          <a:bodyPr/>
          <a:lstStyle/>
          <a:p>
            <a:fld id="{9155582F-4C7A-41C7-B992-AD0C76DBDBCD}" type="slidenum">
              <a:rPr lang="en-GB" smtClean="0"/>
              <a:t>19</a:t>
            </a:fld>
            <a:endParaRPr lang="en-GB"/>
          </a:p>
        </p:txBody>
      </p:sp>
    </p:spTree>
    <p:extLst>
      <p:ext uri="{BB962C8B-B14F-4D97-AF65-F5344CB8AC3E}">
        <p14:creationId xmlns:p14="http://schemas.microsoft.com/office/powerpoint/2010/main" val="37490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1" end="1"/>
                                            </p:txEl>
                                          </p:spTgt>
                                        </p:tgtEl>
                                        <p:attrNameLst>
                                          <p:attrName>style.visibility</p:attrName>
                                        </p:attrNameLst>
                                      </p:cBhvr>
                                      <p:to>
                                        <p:strVal val="visible"/>
                                      </p:to>
                                    </p:set>
                                    <p:animEffect transition="in" filter="fade">
                                      <p:cBhvr>
                                        <p:cTn id="14" dur="1000"/>
                                        <p:tgtEl>
                                          <p:spTgt spid="21506">
                                            <p:txEl>
                                              <p:pRg st="1" end="1"/>
                                            </p:txEl>
                                          </p:spTgt>
                                        </p:tgtEl>
                                      </p:cBhvr>
                                    </p:animEffect>
                                    <p:anim calcmode="lin" valueType="num">
                                      <p:cBhvr>
                                        <p:cTn id="15"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2" end="2"/>
                                            </p:txEl>
                                          </p:spTgt>
                                        </p:tgtEl>
                                        <p:attrNameLst>
                                          <p:attrName>style.visibility</p:attrName>
                                        </p:attrNameLst>
                                      </p:cBhvr>
                                      <p:to>
                                        <p:strVal val="visible"/>
                                      </p:to>
                                    </p:set>
                                    <p:animEffect transition="in" filter="fade">
                                      <p:cBhvr>
                                        <p:cTn id="21" dur="1000"/>
                                        <p:tgtEl>
                                          <p:spTgt spid="21506">
                                            <p:txEl>
                                              <p:pRg st="2" end="2"/>
                                            </p:txEl>
                                          </p:spTgt>
                                        </p:tgtEl>
                                      </p:cBhvr>
                                    </p:animEffect>
                                    <p:anim calcmode="lin" valueType="num">
                                      <p:cBhvr>
                                        <p:cTn id="22"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xEl>
                                              <p:pRg st="3" end="3"/>
                                            </p:txEl>
                                          </p:spTgt>
                                        </p:tgtEl>
                                        <p:attrNameLst>
                                          <p:attrName>style.visibility</p:attrName>
                                        </p:attrNameLst>
                                      </p:cBhvr>
                                      <p:to>
                                        <p:strVal val="visible"/>
                                      </p:to>
                                    </p:set>
                                    <p:animEffect transition="in" filter="fade">
                                      <p:cBhvr>
                                        <p:cTn id="28" dur="1000"/>
                                        <p:tgtEl>
                                          <p:spTgt spid="21506">
                                            <p:txEl>
                                              <p:pRg st="3" end="3"/>
                                            </p:txEl>
                                          </p:spTgt>
                                        </p:tgtEl>
                                      </p:cBhvr>
                                    </p:animEffect>
                                    <p:anim calcmode="lin" valueType="num">
                                      <p:cBhvr>
                                        <p:cTn id="29"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506">
                                            <p:txEl>
                                              <p:pRg st="4" end="4"/>
                                            </p:txEl>
                                          </p:spTgt>
                                        </p:tgtEl>
                                        <p:attrNameLst>
                                          <p:attrName>style.visibility</p:attrName>
                                        </p:attrNameLst>
                                      </p:cBhvr>
                                      <p:to>
                                        <p:strVal val="visible"/>
                                      </p:to>
                                    </p:set>
                                    <p:animEffect transition="in" filter="fade">
                                      <p:cBhvr>
                                        <p:cTn id="35" dur="1000"/>
                                        <p:tgtEl>
                                          <p:spTgt spid="21506">
                                            <p:txEl>
                                              <p:pRg st="4" end="4"/>
                                            </p:txEl>
                                          </p:spTgt>
                                        </p:tgtEl>
                                      </p:cBhvr>
                                    </p:animEffect>
                                    <p:anim calcmode="lin" valueType="num">
                                      <p:cBhvr>
                                        <p:cTn id="36"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506">
                                            <p:txEl>
                                              <p:pRg st="5" end="5"/>
                                            </p:txEl>
                                          </p:spTgt>
                                        </p:tgtEl>
                                        <p:attrNameLst>
                                          <p:attrName>style.visibility</p:attrName>
                                        </p:attrNameLst>
                                      </p:cBhvr>
                                      <p:to>
                                        <p:strVal val="visible"/>
                                      </p:to>
                                    </p:set>
                                    <p:animEffect transition="in" filter="fade">
                                      <p:cBhvr>
                                        <p:cTn id="42" dur="1000"/>
                                        <p:tgtEl>
                                          <p:spTgt spid="21506">
                                            <p:txEl>
                                              <p:pRg st="5" end="5"/>
                                            </p:txEl>
                                          </p:spTgt>
                                        </p:tgtEl>
                                      </p:cBhvr>
                                    </p:animEffect>
                                    <p:anim calcmode="lin" valueType="num">
                                      <p:cBhvr>
                                        <p:cTn id="43"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3BFFB-F9DB-5FE3-E870-C7BB11A8A8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46DDDD-4E2D-A9F2-9617-099261FEA6ED}"/>
              </a:ext>
            </a:extLst>
          </p:cNvPr>
          <p:cNvSpPr>
            <a:spLocks noGrp="1"/>
          </p:cNvSpPr>
          <p:nvPr>
            <p:ph type="title"/>
          </p:nvPr>
        </p:nvSpPr>
        <p:spPr/>
        <p:txBody>
          <a:bodyPr/>
          <a:lstStyle/>
          <a:p>
            <a:pPr>
              <a:defRPr/>
            </a:pPr>
            <a:r>
              <a:rPr lang="en-IE" dirty="0"/>
              <a:t>Learning Outcomes </a:t>
            </a:r>
          </a:p>
        </p:txBody>
      </p:sp>
      <p:sp>
        <p:nvSpPr>
          <p:cNvPr id="21506" name="Content Placeholder 1">
            <a:extLst>
              <a:ext uri="{FF2B5EF4-FFF2-40B4-BE49-F238E27FC236}">
                <a16:creationId xmlns:a16="http://schemas.microsoft.com/office/drawing/2014/main" id="{AA3694EC-CD91-6BDA-4C30-872D765A3894}"/>
              </a:ext>
            </a:extLst>
          </p:cNvPr>
          <p:cNvSpPr>
            <a:spLocks noGrp="1"/>
          </p:cNvSpPr>
          <p:nvPr>
            <p:ph idx="1"/>
          </p:nvPr>
        </p:nvSpPr>
        <p:spPr/>
        <p:txBody>
          <a:bodyPr>
            <a:normAutofit/>
          </a:bodyPr>
          <a:lstStyle/>
          <a:p>
            <a:r>
              <a:rPr lang="en-GB" altLang="en-US" sz="2400" dirty="0"/>
              <a:t>The learning outcomes for this part of module 3 are set out below:</a:t>
            </a:r>
          </a:p>
          <a:p>
            <a:r>
              <a:rPr lang="en-GB" altLang="en-US" sz="2400" dirty="0"/>
              <a:t>Identify and describe the methods of preparation and finish for stains, varnishes, polishes &amp; paints. </a:t>
            </a:r>
          </a:p>
          <a:p>
            <a:r>
              <a:rPr lang="en-GB" altLang="en-US" sz="2400" dirty="0"/>
              <a:t>Areas covered are: </a:t>
            </a:r>
          </a:p>
          <a:p>
            <a:r>
              <a:rPr lang="en-GB" altLang="en-US" sz="2400" dirty="0"/>
              <a:t>Types of stains, varnishes and polishes and their methods of application.</a:t>
            </a:r>
          </a:p>
          <a:p>
            <a:r>
              <a:rPr lang="en-GB" altLang="en-US" sz="2400" dirty="0"/>
              <a:t>Effects of stains, varnishes, polishes and clear finishes on hardwoods and softwoods.</a:t>
            </a:r>
          </a:p>
          <a:p>
            <a:r>
              <a:rPr lang="en-GB" altLang="en-US" sz="2400" dirty="0"/>
              <a:t>Importance of removing surplus adhesive from surfaces to be treated. </a:t>
            </a:r>
          </a:p>
          <a:p>
            <a:pPr eaLnBrk="1" hangingPunct="1"/>
            <a:endParaRPr lang="en-IE" sz="3200" dirty="0"/>
          </a:p>
        </p:txBody>
      </p:sp>
      <p:sp>
        <p:nvSpPr>
          <p:cNvPr id="4" name="Footer Placeholder 3">
            <a:extLst>
              <a:ext uri="{FF2B5EF4-FFF2-40B4-BE49-F238E27FC236}">
                <a16:creationId xmlns:a16="http://schemas.microsoft.com/office/drawing/2014/main" id="{C7DCEF75-A152-A4A5-DB7C-4C71FE0DFA8D}"/>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7D554425-CB22-87FA-59A7-03D4514472A1}"/>
              </a:ext>
            </a:extLst>
          </p:cNvPr>
          <p:cNvSpPr>
            <a:spLocks noGrp="1"/>
          </p:cNvSpPr>
          <p:nvPr>
            <p:ph type="sldNum" sz="quarter" idx="12"/>
          </p:nvPr>
        </p:nvSpPr>
        <p:spPr/>
        <p:txBody>
          <a:bodyPr/>
          <a:lstStyle/>
          <a:p>
            <a:fld id="{9155582F-4C7A-41C7-B992-AD0C76DBDBCD}" type="slidenum">
              <a:rPr lang="en-GB" smtClean="0"/>
              <a:t>2</a:t>
            </a:fld>
            <a:endParaRPr lang="en-GB"/>
          </a:p>
        </p:txBody>
      </p:sp>
    </p:spTree>
    <p:extLst>
      <p:ext uri="{BB962C8B-B14F-4D97-AF65-F5344CB8AC3E}">
        <p14:creationId xmlns:p14="http://schemas.microsoft.com/office/powerpoint/2010/main" val="160724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4BD3-2EF6-9184-1591-4921FABBFB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E906A2-4003-0F7F-3B57-64D2F59C597B}"/>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D971B797-AE6B-79E4-ADF5-1DF9E68E9846}"/>
              </a:ext>
            </a:extLst>
          </p:cNvPr>
          <p:cNvSpPr>
            <a:spLocks noGrp="1"/>
          </p:cNvSpPr>
          <p:nvPr>
            <p:ph idx="1"/>
          </p:nvPr>
        </p:nvSpPr>
        <p:spPr>
          <a:xfrm>
            <a:off x="609600" y="1417638"/>
            <a:ext cx="10160000" cy="4800600"/>
          </a:xfrm>
        </p:spPr>
        <p:txBody>
          <a:bodyPr>
            <a:noAutofit/>
          </a:bodyPr>
          <a:lstStyle/>
          <a:p>
            <a:r>
              <a:rPr lang="en-GB" sz="2400" dirty="0"/>
              <a:t>Four basic types: What are they?</a:t>
            </a:r>
          </a:p>
          <a:p>
            <a:r>
              <a:rPr lang="en-GB" sz="2400" dirty="0"/>
              <a:t>Nitrocellulose</a:t>
            </a:r>
          </a:p>
          <a:p>
            <a:r>
              <a:rPr lang="en-GB" sz="2400" dirty="0"/>
              <a:t>Polyurethane</a:t>
            </a:r>
          </a:p>
          <a:p>
            <a:r>
              <a:rPr lang="en-GB" sz="2400" dirty="0"/>
              <a:t>AC  lacquer – Acid Catalysed, sold separate, mix before spraying</a:t>
            </a:r>
          </a:p>
          <a:p>
            <a:r>
              <a:rPr lang="en-GB" sz="2400" dirty="0"/>
              <a:t>Polyester</a:t>
            </a:r>
          </a:p>
          <a:p>
            <a:pPr lvl="0">
              <a:buClr>
                <a:srgbClr val="E32D91"/>
              </a:buClr>
            </a:pPr>
            <a:r>
              <a:rPr lang="en-GB" sz="2400" dirty="0">
                <a:solidFill>
                  <a:prstClr val="black"/>
                </a:solidFill>
              </a:rPr>
              <a:t>Nitrocellulose normally sold PC, Pre-Cat or pre catalysed already mixed.  </a:t>
            </a:r>
          </a:p>
          <a:p>
            <a:endParaRPr lang="en-GB" sz="2400" dirty="0"/>
          </a:p>
          <a:p>
            <a:r>
              <a:rPr lang="en-GB" sz="2400" dirty="0"/>
              <a:t>Lacquers and paints give a harder and more resistant finish than French polish, Wax or oils.</a:t>
            </a:r>
          </a:p>
          <a:p>
            <a:r>
              <a:rPr lang="en-GB" sz="2400" dirty="0"/>
              <a:t>They are generally applied by brush or spray gun.</a:t>
            </a:r>
          </a:p>
          <a:p>
            <a:r>
              <a:rPr lang="en-GB" sz="2400" dirty="0"/>
              <a:t>Available in gloss, satin and matt finishes.</a:t>
            </a:r>
          </a:p>
        </p:txBody>
      </p:sp>
      <p:sp>
        <p:nvSpPr>
          <p:cNvPr id="4" name="Footer Placeholder 3">
            <a:extLst>
              <a:ext uri="{FF2B5EF4-FFF2-40B4-BE49-F238E27FC236}">
                <a16:creationId xmlns:a16="http://schemas.microsoft.com/office/drawing/2014/main" id="{8BB68976-D37D-A25E-BD02-0BA013398864}"/>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F8FC0F35-592D-EF8C-1307-97C409B7FE3F}"/>
              </a:ext>
            </a:extLst>
          </p:cNvPr>
          <p:cNvSpPr>
            <a:spLocks noGrp="1"/>
          </p:cNvSpPr>
          <p:nvPr>
            <p:ph type="sldNum" sz="quarter" idx="12"/>
          </p:nvPr>
        </p:nvSpPr>
        <p:spPr/>
        <p:txBody>
          <a:bodyPr/>
          <a:lstStyle/>
          <a:p>
            <a:fld id="{9155582F-4C7A-41C7-B992-AD0C76DBDBCD}" type="slidenum">
              <a:rPr lang="en-GB" smtClean="0"/>
              <a:t>20</a:t>
            </a:fld>
            <a:endParaRPr lang="en-GB"/>
          </a:p>
        </p:txBody>
      </p:sp>
    </p:spTree>
    <p:extLst>
      <p:ext uri="{BB962C8B-B14F-4D97-AF65-F5344CB8AC3E}">
        <p14:creationId xmlns:p14="http://schemas.microsoft.com/office/powerpoint/2010/main" val="23026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1" end="1"/>
                                            </p:txEl>
                                          </p:spTgt>
                                        </p:tgtEl>
                                        <p:attrNameLst>
                                          <p:attrName>style.visibility</p:attrName>
                                        </p:attrNameLst>
                                      </p:cBhvr>
                                      <p:to>
                                        <p:strVal val="visible"/>
                                      </p:to>
                                    </p:set>
                                    <p:animEffect transition="in" filter="fade">
                                      <p:cBhvr>
                                        <p:cTn id="14" dur="1000"/>
                                        <p:tgtEl>
                                          <p:spTgt spid="21506">
                                            <p:txEl>
                                              <p:pRg st="1" end="1"/>
                                            </p:txEl>
                                          </p:spTgt>
                                        </p:tgtEl>
                                      </p:cBhvr>
                                    </p:animEffect>
                                    <p:anim calcmode="lin" valueType="num">
                                      <p:cBhvr>
                                        <p:cTn id="15"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2" end="2"/>
                                            </p:txEl>
                                          </p:spTgt>
                                        </p:tgtEl>
                                        <p:attrNameLst>
                                          <p:attrName>style.visibility</p:attrName>
                                        </p:attrNameLst>
                                      </p:cBhvr>
                                      <p:to>
                                        <p:strVal val="visible"/>
                                      </p:to>
                                    </p:set>
                                    <p:animEffect transition="in" filter="fade">
                                      <p:cBhvr>
                                        <p:cTn id="21" dur="1000"/>
                                        <p:tgtEl>
                                          <p:spTgt spid="21506">
                                            <p:txEl>
                                              <p:pRg st="2" end="2"/>
                                            </p:txEl>
                                          </p:spTgt>
                                        </p:tgtEl>
                                      </p:cBhvr>
                                    </p:animEffect>
                                    <p:anim calcmode="lin" valueType="num">
                                      <p:cBhvr>
                                        <p:cTn id="22"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xEl>
                                              <p:pRg st="3" end="3"/>
                                            </p:txEl>
                                          </p:spTgt>
                                        </p:tgtEl>
                                        <p:attrNameLst>
                                          <p:attrName>style.visibility</p:attrName>
                                        </p:attrNameLst>
                                      </p:cBhvr>
                                      <p:to>
                                        <p:strVal val="visible"/>
                                      </p:to>
                                    </p:set>
                                    <p:animEffect transition="in" filter="fade">
                                      <p:cBhvr>
                                        <p:cTn id="28" dur="1000"/>
                                        <p:tgtEl>
                                          <p:spTgt spid="21506">
                                            <p:txEl>
                                              <p:pRg st="3" end="3"/>
                                            </p:txEl>
                                          </p:spTgt>
                                        </p:tgtEl>
                                      </p:cBhvr>
                                    </p:animEffect>
                                    <p:anim calcmode="lin" valueType="num">
                                      <p:cBhvr>
                                        <p:cTn id="29"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506">
                                            <p:txEl>
                                              <p:pRg st="4" end="4"/>
                                            </p:txEl>
                                          </p:spTgt>
                                        </p:tgtEl>
                                        <p:attrNameLst>
                                          <p:attrName>style.visibility</p:attrName>
                                        </p:attrNameLst>
                                      </p:cBhvr>
                                      <p:to>
                                        <p:strVal val="visible"/>
                                      </p:to>
                                    </p:set>
                                    <p:animEffect transition="in" filter="fade">
                                      <p:cBhvr>
                                        <p:cTn id="35" dur="1000"/>
                                        <p:tgtEl>
                                          <p:spTgt spid="21506">
                                            <p:txEl>
                                              <p:pRg st="4" end="4"/>
                                            </p:txEl>
                                          </p:spTgt>
                                        </p:tgtEl>
                                      </p:cBhvr>
                                    </p:animEffect>
                                    <p:anim calcmode="lin" valueType="num">
                                      <p:cBhvr>
                                        <p:cTn id="36"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506">
                                            <p:txEl>
                                              <p:pRg st="5" end="5"/>
                                            </p:txEl>
                                          </p:spTgt>
                                        </p:tgtEl>
                                        <p:attrNameLst>
                                          <p:attrName>style.visibility</p:attrName>
                                        </p:attrNameLst>
                                      </p:cBhvr>
                                      <p:to>
                                        <p:strVal val="visible"/>
                                      </p:to>
                                    </p:set>
                                    <p:animEffect transition="in" filter="fade">
                                      <p:cBhvr>
                                        <p:cTn id="42" dur="1000"/>
                                        <p:tgtEl>
                                          <p:spTgt spid="21506">
                                            <p:txEl>
                                              <p:pRg st="5" end="5"/>
                                            </p:txEl>
                                          </p:spTgt>
                                        </p:tgtEl>
                                      </p:cBhvr>
                                    </p:animEffect>
                                    <p:anim calcmode="lin" valueType="num">
                                      <p:cBhvr>
                                        <p:cTn id="43"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506">
                                            <p:txEl>
                                              <p:pRg st="7" end="7"/>
                                            </p:txEl>
                                          </p:spTgt>
                                        </p:tgtEl>
                                        <p:attrNameLst>
                                          <p:attrName>style.visibility</p:attrName>
                                        </p:attrNameLst>
                                      </p:cBhvr>
                                      <p:to>
                                        <p:strVal val="visible"/>
                                      </p:to>
                                    </p:set>
                                    <p:animEffect transition="in" filter="fade">
                                      <p:cBhvr>
                                        <p:cTn id="49" dur="1000"/>
                                        <p:tgtEl>
                                          <p:spTgt spid="21506">
                                            <p:txEl>
                                              <p:pRg st="7" end="7"/>
                                            </p:txEl>
                                          </p:spTgt>
                                        </p:tgtEl>
                                      </p:cBhvr>
                                    </p:animEffect>
                                    <p:anim calcmode="lin" valueType="num">
                                      <p:cBhvr>
                                        <p:cTn id="50" dur="10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1506">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1506">
                                            <p:txEl>
                                              <p:pRg st="8" end="8"/>
                                            </p:txEl>
                                          </p:spTgt>
                                        </p:tgtEl>
                                        <p:attrNameLst>
                                          <p:attrName>style.visibility</p:attrName>
                                        </p:attrNameLst>
                                      </p:cBhvr>
                                      <p:to>
                                        <p:strVal val="visible"/>
                                      </p:to>
                                    </p:set>
                                    <p:animEffect transition="in" filter="fade">
                                      <p:cBhvr>
                                        <p:cTn id="54" dur="1000"/>
                                        <p:tgtEl>
                                          <p:spTgt spid="21506">
                                            <p:txEl>
                                              <p:pRg st="8" end="8"/>
                                            </p:txEl>
                                          </p:spTgt>
                                        </p:tgtEl>
                                      </p:cBhvr>
                                    </p:animEffect>
                                    <p:anim calcmode="lin" valueType="num">
                                      <p:cBhvr>
                                        <p:cTn id="55" dur="10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1506">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1506">
                                            <p:txEl>
                                              <p:pRg st="9" end="9"/>
                                            </p:txEl>
                                          </p:spTgt>
                                        </p:tgtEl>
                                        <p:attrNameLst>
                                          <p:attrName>style.visibility</p:attrName>
                                        </p:attrNameLst>
                                      </p:cBhvr>
                                      <p:to>
                                        <p:strVal val="visible"/>
                                      </p:to>
                                    </p:set>
                                    <p:animEffect transition="in" filter="fade">
                                      <p:cBhvr>
                                        <p:cTn id="59" dur="1000"/>
                                        <p:tgtEl>
                                          <p:spTgt spid="21506">
                                            <p:txEl>
                                              <p:pRg st="9" end="9"/>
                                            </p:txEl>
                                          </p:spTgt>
                                        </p:tgtEl>
                                      </p:cBhvr>
                                    </p:animEffect>
                                    <p:anim calcmode="lin" valueType="num">
                                      <p:cBhvr>
                                        <p:cTn id="60" dur="1000" fill="hold"/>
                                        <p:tgtEl>
                                          <p:spTgt spid="21506">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150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F1094-D7D4-F6C4-BF56-F086A353C1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081A4F-D2B6-4663-B575-75A6C56FD178}"/>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2151A794-1B6E-5706-433E-E62D82AD4FA6}"/>
              </a:ext>
            </a:extLst>
          </p:cNvPr>
          <p:cNvSpPr>
            <a:spLocks noGrp="1"/>
          </p:cNvSpPr>
          <p:nvPr>
            <p:ph idx="1"/>
          </p:nvPr>
        </p:nvSpPr>
        <p:spPr>
          <a:xfrm>
            <a:off x="609600" y="1417638"/>
            <a:ext cx="10160000" cy="4800600"/>
          </a:xfrm>
        </p:spPr>
        <p:txBody>
          <a:bodyPr>
            <a:noAutofit/>
          </a:bodyPr>
          <a:lstStyle/>
          <a:p>
            <a:r>
              <a:rPr lang="en-GB" sz="2400" dirty="0">
                <a:solidFill>
                  <a:srgbClr val="0070C0"/>
                </a:solidFill>
              </a:rPr>
              <a:t>Nitrocellulose Lacquer</a:t>
            </a:r>
          </a:p>
          <a:p>
            <a:r>
              <a:rPr lang="en-GB" sz="2400" dirty="0"/>
              <a:t>Cheap </a:t>
            </a:r>
          </a:p>
          <a:p>
            <a:r>
              <a:rPr lang="en-GB" sz="2400" dirty="0"/>
              <a:t>Quick drying</a:t>
            </a:r>
          </a:p>
          <a:p>
            <a:r>
              <a:rPr lang="en-GB" sz="2400" dirty="0"/>
              <a:t>Produces a hard heat and moisture proof </a:t>
            </a:r>
          </a:p>
          <a:p>
            <a:r>
              <a:rPr lang="en-GB" sz="2400" dirty="0"/>
              <a:t>Used on kitchen doors, cabinets, chairs and other furniture.</a:t>
            </a:r>
          </a:p>
          <a:p>
            <a:r>
              <a:rPr lang="en-GB" sz="2400" dirty="0">
                <a:solidFill>
                  <a:srgbClr val="0070C0"/>
                </a:solidFill>
              </a:rPr>
              <a:t>Polyurethane Lacquer</a:t>
            </a:r>
          </a:p>
          <a:p>
            <a:r>
              <a:rPr lang="en-GB" sz="2400" dirty="0"/>
              <a:t>Expensive.</a:t>
            </a:r>
          </a:p>
          <a:p>
            <a:r>
              <a:rPr lang="en-GB" sz="2400" dirty="0"/>
              <a:t>Excellent hard surface. </a:t>
            </a:r>
          </a:p>
          <a:p>
            <a:r>
              <a:rPr lang="en-GB" sz="2400" dirty="0"/>
              <a:t>Good heat, moisture and wear resistant properties.</a:t>
            </a:r>
          </a:p>
          <a:p>
            <a:r>
              <a:rPr lang="en-GB" sz="2400" dirty="0"/>
              <a:t>As a water-based product often used as a floor sealer, leaves no brush marks, excellent resistance to wear and tear and most household chemicals. </a:t>
            </a:r>
          </a:p>
        </p:txBody>
      </p:sp>
      <p:sp>
        <p:nvSpPr>
          <p:cNvPr id="4" name="Footer Placeholder 3">
            <a:extLst>
              <a:ext uri="{FF2B5EF4-FFF2-40B4-BE49-F238E27FC236}">
                <a16:creationId xmlns:a16="http://schemas.microsoft.com/office/drawing/2014/main" id="{9757E9F0-A848-922E-6A58-F677960D329D}"/>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B79DF163-4A18-7B38-788C-5D1639FA1E64}"/>
              </a:ext>
            </a:extLst>
          </p:cNvPr>
          <p:cNvSpPr>
            <a:spLocks noGrp="1"/>
          </p:cNvSpPr>
          <p:nvPr>
            <p:ph type="sldNum" sz="quarter" idx="12"/>
          </p:nvPr>
        </p:nvSpPr>
        <p:spPr/>
        <p:txBody>
          <a:bodyPr/>
          <a:lstStyle/>
          <a:p>
            <a:fld id="{9155582F-4C7A-41C7-B992-AD0C76DBDBCD}" type="slidenum">
              <a:rPr lang="en-GB" smtClean="0"/>
              <a:t>21</a:t>
            </a:fld>
            <a:endParaRPr lang="en-GB"/>
          </a:p>
        </p:txBody>
      </p:sp>
    </p:spTree>
    <p:extLst>
      <p:ext uri="{BB962C8B-B14F-4D97-AF65-F5344CB8AC3E}">
        <p14:creationId xmlns:p14="http://schemas.microsoft.com/office/powerpoint/2010/main" val="321300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B6B38-954C-CC8C-2A98-366E4D8FD4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CF3154-5802-6D75-DC0E-125F4AECDE2E}"/>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C273361A-EF0E-E1D6-9B05-CF1DB9BAD02F}"/>
              </a:ext>
            </a:extLst>
          </p:cNvPr>
          <p:cNvSpPr>
            <a:spLocks noGrp="1"/>
          </p:cNvSpPr>
          <p:nvPr>
            <p:ph idx="1"/>
          </p:nvPr>
        </p:nvSpPr>
        <p:spPr>
          <a:xfrm>
            <a:off x="609600" y="1417638"/>
            <a:ext cx="10160000" cy="4800600"/>
          </a:xfrm>
        </p:spPr>
        <p:txBody>
          <a:bodyPr>
            <a:noAutofit/>
          </a:bodyPr>
          <a:lstStyle/>
          <a:p>
            <a:r>
              <a:rPr lang="en-IE" sz="2400" dirty="0">
                <a:solidFill>
                  <a:srgbClr val="0070C0"/>
                </a:solidFill>
              </a:rPr>
              <a:t>Acid-catalysed (AC lacquers)</a:t>
            </a:r>
          </a:p>
          <a:p>
            <a:r>
              <a:rPr lang="en-IE" sz="2400" dirty="0"/>
              <a:t>Expensive.</a:t>
            </a:r>
          </a:p>
          <a:p>
            <a:r>
              <a:rPr lang="en-IE" sz="2400" dirty="0"/>
              <a:t>Produces a very durable heat and moisture proof surface.</a:t>
            </a:r>
          </a:p>
          <a:p>
            <a:r>
              <a:rPr lang="en-IE" sz="2400" dirty="0"/>
              <a:t>Layers set by polymerization.</a:t>
            </a:r>
          </a:p>
          <a:p>
            <a:r>
              <a:rPr lang="en-IE" sz="2400" dirty="0"/>
              <a:t>Repairs to this surface are not easy to do. </a:t>
            </a:r>
          </a:p>
          <a:p>
            <a:r>
              <a:rPr lang="en-IE" sz="2400" dirty="0"/>
              <a:t>Tough finish used on furniture, kitchen doors etc.</a:t>
            </a:r>
          </a:p>
        </p:txBody>
      </p:sp>
      <p:sp>
        <p:nvSpPr>
          <p:cNvPr id="4" name="Footer Placeholder 3">
            <a:extLst>
              <a:ext uri="{FF2B5EF4-FFF2-40B4-BE49-F238E27FC236}">
                <a16:creationId xmlns:a16="http://schemas.microsoft.com/office/drawing/2014/main" id="{D223521C-4E21-ED01-0E01-A3D2A35FB5BA}"/>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2CA71924-5F07-8BED-F400-B036BEC11B9E}"/>
              </a:ext>
            </a:extLst>
          </p:cNvPr>
          <p:cNvSpPr>
            <a:spLocks noGrp="1"/>
          </p:cNvSpPr>
          <p:nvPr>
            <p:ph type="sldNum" sz="quarter" idx="12"/>
          </p:nvPr>
        </p:nvSpPr>
        <p:spPr/>
        <p:txBody>
          <a:bodyPr/>
          <a:lstStyle/>
          <a:p>
            <a:fld id="{9155582F-4C7A-41C7-B992-AD0C76DBDBCD}" type="slidenum">
              <a:rPr lang="en-GB" smtClean="0"/>
              <a:t>22</a:t>
            </a:fld>
            <a:endParaRPr lang="en-GB"/>
          </a:p>
        </p:txBody>
      </p:sp>
    </p:spTree>
    <p:extLst>
      <p:ext uri="{BB962C8B-B14F-4D97-AF65-F5344CB8AC3E}">
        <p14:creationId xmlns:p14="http://schemas.microsoft.com/office/powerpoint/2010/main" val="35563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6889-C93C-05BE-46FA-F9FCDDE689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DC08C4-1979-0F62-3FB3-720B7725B542}"/>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37E44345-512C-2037-D71B-860E06A69A2C}"/>
              </a:ext>
            </a:extLst>
          </p:cNvPr>
          <p:cNvSpPr>
            <a:spLocks noGrp="1"/>
          </p:cNvSpPr>
          <p:nvPr>
            <p:ph idx="1"/>
          </p:nvPr>
        </p:nvSpPr>
        <p:spPr>
          <a:xfrm>
            <a:off x="609600" y="1417638"/>
            <a:ext cx="10160000" cy="4800600"/>
          </a:xfrm>
        </p:spPr>
        <p:txBody>
          <a:bodyPr>
            <a:noAutofit/>
          </a:bodyPr>
          <a:lstStyle/>
          <a:p>
            <a:r>
              <a:rPr lang="en-IE" sz="2400" dirty="0">
                <a:solidFill>
                  <a:srgbClr val="0070C0"/>
                </a:solidFill>
              </a:rPr>
              <a:t>Polyester Lacquer</a:t>
            </a:r>
          </a:p>
          <a:p>
            <a:r>
              <a:rPr lang="en-IE" sz="2400" dirty="0"/>
              <a:t>Expensive.</a:t>
            </a:r>
          </a:p>
          <a:p>
            <a:r>
              <a:rPr lang="en-IE" sz="2400" dirty="0"/>
              <a:t>Hardest and most durable of all the lacquers </a:t>
            </a:r>
          </a:p>
          <a:p>
            <a:r>
              <a:rPr lang="en-IE" sz="2400" dirty="0"/>
              <a:t>It dries fast so can only be applied with spray gun.</a:t>
            </a:r>
          </a:p>
          <a:p>
            <a:r>
              <a:rPr lang="en-IE" sz="2400" dirty="0"/>
              <a:t>One coat is sufficient.</a:t>
            </a:r>
          </a:p>
          <a:p>
            <a:r>
              <a:rPr lang="en-IE" sz="2400" dirty="0"/>
              <a:t>High gloss finish cannot be repaired if scratched. Item will have to be stripped and refinished</a:t>
            </a:r>
            <a:endParaRPr lang="en-GB" sz="2400" dirty="0"/>
          </a:p>
        </p:txBody>
      </p:sp>
      <p:sp>
        <p:nvSpPr>
          <p:cNvPr id="4" name="Footer Placeholder 3">
            <a:extLst>
              <a:ext uri="{FF2B5EF4-FFF2-40B4-BE49-F238E27FC236}">
                <a16:creationId xmlns:a16="http://schemas.microsoft.com/office/drawing/2014/main" id="{56C5953E-28B3-AEB6-BB81-0ADC861E519D}"/>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D304AD2F-2836-79FF-A6FA-E7FC9CA3A3B6}"/>
              </a:ext>
            </a:extLst>
          </p:cNvPr>
          <p:cNvSpPr>
            <a:spLocks noGrp="1"/>
          </p:cNvSpPr>
          <p:nvPr>
            <p:ph type="sldNum" sz="quarter" idx="12"/>
          </p:nvPr>
        </p:nvSpPr>
        <p:spPr/>
        <p:txBody>
          <a:bodyPr/>
          <a:lstStyle/>
          <a:p>
            <a:fld id="{9155582F-4C7A-41C7-B992-AD0C76DBDBCD}" type="slidenum">
              <a:rPr lang="en-GB" smtClean="0"/>
              <a:t>23</a:t>
            </a:fld>
            <a:endParaRPr lang="en-GB"/>
          </a:p>
        </p:txBody>
      </p:sp>
    </p:spTree>
    <p:extLst>
      <p:ext uri="{BB962C8B-B14F-4D97-AF65-F5344CB8AC3E}">
        <p14:creationId xmlns:p14="http://schemas.microsoft.com/office/powerpoint/2010/main" val="5344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9F90-98D9-E28D-95FD-976B6A9AB8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A05796-F9DD-4247-A18B-D597EE5BC034}"/>
              </a:ext>
            </a:extLst>
          </p:cNvPr>
          <p:cNvSpPr>
            <a:spLocks noGrp="1"/>
          </p:cNvSpPr>
          <p:nvPr>
            <p:ph type="title"/>
          </p:nvPr>
        </p:nvSpPr>
        <p:spPr/>
        <p:txBody>
          <a:bodyPr/>
          <a:lstStyle/>
          <a:p>
            <a:pPr>
              <a:defRPr/>
            </a:pPr>
            <a:r>
              <a:rPr lang="en-IE" dirty="0"/>
              <a:t>Lacquer </a:t>
            </a:r>
          </a:p>
        </p:txBody>
      </p:sp>
      <p:sp>
        <p:nvSpPr>
          <p:cNvPr id="21506" name="Content Placeholder 1">
            <a:extLst>
              <a:ext uri="{FF2B5EF4-FFF2-40B4-BE49-F238E27FC236}">
                <a16:creationId xmlns:a16="http://schemas.microsoft.com/office/drawing/2014/main" id="{C904730A-0A2F-0FC2-1DF8-42EA465D5278}"/>
              </a:ext>
            </a:extLst>
          </p:cNvPr>
          <p:cNvSpPr>
            <a:spLocks noGrp="1"/>
          </p:cNvSpPr>
          <p:nvPr>
            <p:ph idx="1"/>
          </p:nvPr>
        </p:nvSpPr>
        <p:spPr>
          <a:xfrm>
            <a:off x="609600" y="1417638"/>
            <a:ext cx="10160000" cy="4800600"/>
          </a:xfrm>
        </p:spPr>
        <p:txBody>
          <a:bodyPr>
            <a:noAutofit/>
          </a:bodyPr>
          <a:lstStyle/>
          <a:p>
            <a:r>
              <a:rPr lang="en-IE" sz="2400" dirty="0">
                <a:solidFill>
                  <a:srgbClr val="0070C0"/>
                </a:solidFill>
              </a:rPr>
              <a:t>Acrylic Lacquer</a:t>
            </a:r>
          </a:p>
          <a:p>
            <a:r>
              <a:rPr lang="en-IE" sz="2400" dirty="0"/>
              <a:t>Water based and contains synethic acrylic polymers which dry to a “water white” this reduces the yellowing problems associated with nitrocellulose lacquers.</a:t>
            </a:r>
          </a:p>
          <a:p>
            <a:r>
              <a:rPr lang="en-IE" sz="2400" dirty="0"/>
              <a:t>No smell and non-flammable.</a:t>
            </a:r>
          </a:p>
          <a:p>
            <a:r>
              <a:rPr lang="en-IE" sz="2400" dirty="0"/>
              <a:t>Reasonably priced.</a:t>
            </a:r>
          </a:p>
          <a:p>
            <a:r>
              <a:rPr lang="en-IE" sz="2400" dirty="0"/>
              <a:t>Produces a extremely hard-wearing and moisture proof surface.</a:t>
            </a:r>
          </a:p>
          <a:p>
            <a:r>
              <a:rPr lang="en-IE" sz="2400" dirty="0"/>
              <a:t>Tough finish used on furniture, floors etc.</a:t>
            </a:r>
          </a:p>
          <a:p>
            <a:r>
              <a:rPr lang="en-IE" sz="2400" dirty="0"/>
              <a:t>Floor lacquer tend to have other </a:t>
            </a:r>
            <a:r>
              <a:rPr lang="en-IE" sz="2400" dirty="0">
                <a:hlinkClick r:id="rId2"/>
              </a:rPr>
              <a:t>additives </a:t>
            </a:r>
            <a:endParaRPr lang="en-IE" sz="2400" dirty="0"/>
          </a:p>
        </p:txBody>
      </p:sp>
      <p:sp>
        <p:nvSpPr>
          <p:cNvPr id="4" name="Footer Placeholder 3">
            <a:extLst>
              <a:ext uri="{FF2B5EF4-FFF2-40B4-BE49-F238E27FC236}">
                <a16:creationId xmlns:a16="http://schemas.microsoft.com/office/drawing/2014/main" id="{4C1D8802-E9DC-C751-8890-96EA24F998AA}"/>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D48CD40B-C8CB-4D5D-062F-AA366082D758}"/>
              </a:ext>
            </a:extLst>
          </p:cNvPr>
          <p:cNvSpPr>
            <a:spLocks noGrp="1"/>
          </p:cNvSpPr>
          <p:nvPr>
            <p:ph type="sldNum" sz="quarter" idx="12"/>
          </p:nvPr>
        </p:nvSpPr>
        <p:spPr/>
        <p:txBody>
          <a:bodyPr/>
          <a:lstStyle/>
          <a:p>
            <a:fld id="{9155582F-4C7A-41C7-B992-AD0C76DBDBCD}" type="slidenum">
              <a:rPr lang="en-GB" smtClean="0"/>
              <a:t>24</a:t>
            </a:fld>
            <a:endParaRPr lang="en-GB"/>
          </a:p>
        </p:txBody>
      </p:sp>
    </p:spTree>
    <p:extLst>
      <p:ext uri="{BB962C8B-B14F-4D97-AF65-F5344CB8AC3E}">
        <p14:creationId xmlns:p14="http://schemas.microsoft.com/office/powerpoint/2010/main" val="3501072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C2B5A-80C3-655B-8B26-9AD785F8E7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3E3D8E-BF4E-BB2D-CB66-F467C3D1BEF8}"/>
              </a:ext>
            </a:extLst>
          </p:cNvPr>
          <p:cNvSpPr>
            <a:spLocks noGrp="1"/>
          </p:cNvSpPr>
          <p:nvPr>
            <p:ph type="title"/>
          </p:nvPr>
        </p:nvSpPr>
        <p:spPr/>
        <p:txBody>
          <a:bodyPr/>
          <a:lstStyle/>
          <a:p>
            <a:pPr>
              <a:defRPr/>
            </a:pPr>
            <a:r>
              <a:rPr lang="en-IE" dirty="0"/>
              <a:t>Faults with Spraying (Ph 6)   </a:t>
            </a:r>
          </a:p>
        </p:txBody>
      </p:sp>
      <p:sp>
        <p:nvSpPr>
          <p:cNvPr id="21506" name="Content Placeholder 1">
            <a:extLst>
              <a:ext uri="{FF2B5EF4-FFF2-40B4-BE49-F238E27FC236}">
                <a16:creationId xmlns:a16="http://schemas.microsoft.com/office/drawing/2014/main" id="{D2B92EA0-B947-9705-2B78-04626C7CDDCC}"/>
              </a:ext>
            </a:extLst>
          </p:cNvPr>
          <p:cNvSpPr>
            <a:spLocks noGrp="1"/>
          </p:cNvSpPr>
          <p:nvPr>
            <p:ph idx="1"/>
          </p:nvPr>
        </p:nvSpPr>
        <p:spPr>
          <a:xfrm>
            <a:off x="609600" y="1417638"/>
            <a:ext cx="10160000" cy="4800600"/>
          </a:xfrm>
        </p:spPr>
        <p:txBody>
          <a:bodyPr>
            <a:noAutofit/>
          </a:bodyPr>
          <a:lstStyle/>
          <a:p>
            <a:r>
              <a:rPr lang="en-GB" sz="2400" dirty="0"/>
              <a:t>What is Orange peel? </a:t>
            </a:r>
          </a:p>
          <a:p>
            <a:r>
              <a:rPr lang="en-GB" sz="2400" dirty="0">
                <a:ea typeface="Calibri" panose="020F0502020204030204" pitchFamily="34" charset="0"/>
                <a:cs typeface="Times New Roman" panose="02020603050405020304" pitchFamily="18" charset="0"/>
              </a:rPr>
              <a:t>Orange peel is simply the failure of a finish to level properly, and has a number of causes: </a:t>
            </a:r>
          </a:p>
          <a:p>
            <a:r>
              <a:rPr lang="en-IE" sz="2400" dirty="0">
                <a:ea typeface="Calibri" panose="020F0502020204030204" pitchFamily="34" charset="0"/>
                <a:cs typeface="Times New Roman" panose="02020603050405020304" pitchFamily="18" charset="0"/>
              </a:rPr>
              <a:t>T</a:t>
            </a:r>
            <a:r>
              <a:rPr lang="en-IE" sz="2400" dirty="0">
                <a:effectLst/>
                <a:ea typeface="Calibri" panose="020F0502020204030204" pitchFamily="34" charset="0"/>
                <a:cs typeface="Times New Roman" panose="02020603050405020304" pitchFamily="18" charset="0"/>
              </a:rPr>
              <a:t>he number one </a:t>
            </a:r>
            <a:r>
              <a:rPr lang="en-IE" sz="2400" dirty="0">
                <a:ea typeface="Calibri" panose="020F0502020204030204" pitchFamily="34" charset="0"/>
                <a:cs typeface="Times New Roman" panose="02020603050405020304" pitchFamily="18" charset="0"/>
              </a:rPr>
              <a:t>cause of</a:t>
            </a:r>
            <a:r>
              <a:rPr lang="en-IE" sz="2400" dirty="0">
                <a:effectLst/>
                <a:ea typeface="Calibri" panose="020F0502020204030204" pitchFamily="34" charset="0"/>
                <a:cs typeface="Times New Roman" panose="02020603050405020304" pitchFamily="18" charset="0"/>
              </a:rPr>
              <a:t> orange peel is that the material is too thick. The wrong thinner, especially cheap ones, have the wrong blend of solvents (usually to fast, or hot) and won't let the finish level properly. </a:t>
            </a:r>
          </a:p>
          <a:p>
            <a:r>
              <a:rPr lang="en-GB" sz="2400" dirty="0">
                <a:effectLst/>
                <a:ea typeface="Calibri" panose="020F0502020204030204" pitchFamily="34" charset="0"/>
                <a:cs typeface="Times New Roman" panose="02020603050405020304" pitchFamily="18" charset="0"/>
              </a:rPr>
              <a:t>The thicker the liquid, the more air required; the thinner, the less air needed. </a:t>
            </a:r>
            <a:r>
              <a:rPr lang="en-GB" sz="2400" dirty="0">
                <a:ea typeface="Calibri" panose="020F0502020204030204" pitchFamily="34" charset="0"/>
                <a:cs typeface="Times New Roman" panose="02020603050405020304" pitchFamily="18" charset="0"/>
              </a:rPr>
              <a:t>T</a:t>
            </a:r>
            <a:r>
              <a:rPr lang="en-GB" sz="2400" dirty="0">
                <a:effectLst/>
                <a:ea typeface="Calibri" panose="020F0502020204030204" pitchFamily="34" charset="0"/>
                <a:cs typeface="Times New Roman" panose="02020603050405020304" pitchFamily="18" charset="0"/>
              </a:rPr>
              <a:t>he obvious fix is to increase the air pressure or thin the material.</a:t>
            </a:r>
            <a:endParaRPr lang="en-IE" sz="2400" dirty="0">
              <a:effectLst/>
              <a:ea typeface="Calibri" panose="020F0502020204030204" pitchFamily="34" charset="0"/>
              <a:cs typeface="Times New Roman" panose="02020603050405020304" pitchFamily="18" charset="0"/>
            </a:endParaRPr>
          </a:p>
          <a:p>
            <a:r>
              <a:rPr lang="en-IE" sz="2400" dirty="0">
                <a:effectLst/>
                <a:ea typeface="Calibri" panose="020F0502020204030204" pitchFamily="34" charset="0"/>
                <a:cs typeface="Times New Roman" panose="02020603050405020304" pitchFamily="18" charset="0"/>
              </a:rPr>
              <a:t>Dirty air cap or fluid tip.</a:t>
            </a:r>
          </a:p>
        </p:txBody>
      </p:sp>
      <p:sp>
        <p:nvSpPr>
          <p:cNvPr id="4" name="Footer Placeholder 3">
            <a:extLst>
              <a:ext uri="{FF2B5EF4-FFF2-40B4-BE49-F238E27FC236}">
                <a16:creationId xmlns:a16="http://schemas.microsoft.com/office/drawing/2014/main" id="{38703AD9-E484-B965-C561-0ACBD28E350B}"/>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31160E8D-2CA9-A681-393D-79C564C0CD1D}"/>
              </a:ext>
            </a:extLst>
          </p:cNvPr>
          <p:cNvSpPr>
            <a:spLocks noGrp="1"/>
          </p:cNvSpPr>
          <p:nvPr>
            <p:ph type="sldNum" sz="quarter" idx="12"/>
          </p:nvPr>
        </p:nvSpPr>
        <p:spPr/>
        <p:txBody>
          <a:bodyPr/>
          <a:lstStyle/>
          <a:p>
            <a:fld id="{9155582F-4C7A-41C7-B992-AD0C76DBDBCD}" type="slidenum">
              <a:rPr lang="en-GB" smtClean="0"/>
              <a:t>25</a:t>
            </a:fld>
            <a:endParaRPr lang="en-GB"/>
          </a:p>
        </p:txBody>
      </p:sp>
    </p:spTree>
    <p:extLst>
      <p:ext uri="{BB962C8B-B14F-4D97-AF65-F5344CB8AC3E}">
        <p14:creationId xmlns:p14="http://schemas.microsoft.com/office/powerpoint/2010/main" val="3581154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C28F-EA12-EA06-A512-4CE3C88740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6F19FC-D50D-8B91-0556-A60EE4B4AE83}"/>
              </a:ext>
            </a:extLst>
          </p:cNvPr>
          <p:cNvSpPr>
            <a:spLocks noGrp="1"/>
          </p:cNvSpPr>
          <p:nvPr>
            <p:ph type="title"/>
          </p:nvPr>
        </p:nvSpPr>
        <p:spPr/>
        <p:txBody>
          <a:bodyPr/>
          <a:lstStyle/>
          <a:p>
            <a:pPr>
              <a:defRPr/>
            </a:pPr>
            <a:r>
              <a:rPr lang="en-IE" dirty="0"/>
              <a:t>Faults with Spraying (Ph 6)   </a:t>
            </a:r>
          </a:p>
        </p:txBody>
      </p:sp>
      <p:sp>
        <p:nvSpPr>
          <p:cNvPr id="21506" name="Content Placeholder 1">
            <a:extLst>
              <a:ext uri="{FF2B5EF4-FFF2-40B4-BE49-F238E27FC236}">
                <a16:creationId xmlns:a16="http://schemas.microsoft.com/office/drawing/2014/main" id="{C959648A-86DD-8648-21B0-D8C9EBC1D01C}"/>
              </a:ext>
            </a:extLst>
          </p:cNvPr>
          <p:cNvSpPr>
            <a:spLocks noGrp="1"/>
          </p:cNvSpPr>
          <p:nvPr>
            <p:ph idx="1"/>
          </p:nvPr>
        </p:nvSpPr>
        <p:spPr>
          <a:xfrm>
            <a:off x="609600" y="1417638"/>
            <a:ext cx="10160000" cy="4800600"/>
          </a:xfrm>
        </p:spPr>
        <p:txBody>
          <a:bodyPr>
            <a:noAutofit/>
          </a:bodyPr>
          <a:lstStyle/>
          <a:p>
            <a:r>
              <a:rPr lang="en-GB" sz="2400" dirty="0"/>
              <a:t>What is blooming?</a:t>
            </a:r>
          </a:p>
          <a:p>
            <a:r>
              <a:rPr lang="en-GB" sz="2400" b="0" i="0" dirty="0">
                <a:effectLst/>
              </a:rPr>
              <a:t>A milky white haze, cloud or mist can form on the surface of the lacquer. Condensation droplets land on the surface and when drying out leaves white hazy spots. </a:t>
            </a:r>
          </a:p>
        </p:txBody>
      </p:sp>
      <p:sp>
        <p:nvSpPr>
          <p:cNvPr id="4" name="Footer Placeholder 3">
            <a:extLst>
              <a:ext uri="{FF2B5EF4-FFF2-40B4-BE49-F238E27FC236}">
                <a16:creationId xmlns:a16="http://schemas.microsoft.com/office/drawing/2014/main" id="{903B07FF-D812-F24B-EEE9-1B6E45B1AEF9}"/>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CAD4330C-05F0-F415-BFE1-4BB85158377D}"/>
              </a:ext>
            </a:extLst>
          </p:cNvPr>
          <p:cNvSpPr>
            <a:spLocks noGrp="1"/>
          </p:cNvSpPr>
          <p:nvPr>
            <p:ph type="sldNum" sz="quarter" idx="12"/>
          </p:nvPr>
        </p:nvSpPr>
        <p:spPr/>
        <p:txBody>
          <a:bodyPr/>
          <a:lstStyle/>
          <a:p>
            <a:fld id="{9155582F-4C7A-41C7-B992-AD0C76DBDBCD}" type="slidenum">
              <a:rPr lang="en-GB" smtClean="0"/>
              <a:t>26</a:t>
            </a:fld>
            <a:endParaRPr lang="en-GB"/>
          </a:p>
        </p:txBody>
      </p:sp>
    </p:spTree>
    <p:extLst>
      <p:ext uri="{BB962C8B-B14F-4D97-AF65-F5344CB8AC3E}">
        <p14:creationId xmlns:p14="http://schemas.microsoft.com/office/powerpoint/2010/main" val="386022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55BF-CA63-3E0D-3CA4-111E3BBEAA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4DFD48-9E1E-6F02-01E9-9BF7A507A332}"/>
              </a:ext>
            </a:extLst>
          </p:cNvPr>
          <p:cNvSpPr>
            <a:spLocks noGrp="1"/>
          </p:cNvSpPr>
          <p:nvPr>
            <p:ph type="title"/>
          </p:nvPr>
        </p:nvSpPr>
        <p:spPr>
          <a:xfrm>
            <a:off x="609600" y="274638"/>
            <a:ext cx="10160000" cy="1143000"/>
          </a:xfrm>
        </p:spPr>
        <p:txBody>
          <a:bodyPr anchor="ctr">
            <a:normAutofit/>
          </a:bodyPr>
          <a:lstStyle/>
          <a:p>
            <a:pPr>
              <a:defRPr/>
            </a:pPr>
            <a:r>
              <a:rPr lang="en-IE" dirty="0"/>
              <a:t>Revision</a:t>
            </a:r>
          </a:p>
        </p:txBody>
      </p:sp>
      <p:sp>
        <p:nvSpPr>
          <p:cNvPr id="21506" name="Content Placeholder 1">
            <a:extLst>
              <a:ext uri="{FF2B5EF4-FFF2-40B4-BE49-F238E27FC236}">
                <a16:creationId xmlns:a16="http://schemas.microsoft.com/office/drawing/2014/main" id="{C995CF7F-71AB-21B1-8AA8-2B5FDC67CF1A}"/>
              </a:ext>
            </a:extLst>
          </p:cNvPr>
          <p:cNvSpPr>
            <a:spLocks noGrp="1"/>
          </p:cNvSpPr>
          <p:nvPr>
            <p:ph sz="half" idx="1"/>
          </p:nvPr>
        </p:nvSpPr>
        <p:spPr>
          <a:xfrm>
            <a:off x="609600" y="1536192"/>
            <a:ext cx="4876800" cy="4590288"/>
          </a:xfrm>
        </p:spPr>
        <p:txBody>
          <a:bodyPr>
            <a:normAutofit/>
          </a:bodyPr>
          <a:lstStyle/>
          <a:p>
            <a:pPr>
              <a:lnSpc>
                <a:spcPct val="90000"/>
              </a:lnSpc>
            </a:pPr>
            <a:r>
              <a:rPr lang="en-GB" sz="2600" dirty="0"/>
              <a:t>To test your knowledge, click the link below or scan the QR code below.</a:t>
            </a:r>
          </a:p>
          <a:p>
            <a:pPr>
              <a:lnSpc>
                <a:spcPct val="90000"/>
              </a:lnSpc>
            </a:pPr>
            <a:r>
              <a:rPr lang="en-IE" sz="2600" u="sng" kern="100">
                <a:effectLst/>
                <a:hlinkClick r:id="rId2"/>
              </a:rPr>
              <a:t>https://forms.office.com/e/9s9Ug05M4G</a:t>
            </a:r>
            <a:endParaRPr lang="en-IE" sz="2600" kern="100">
              <a:effectLst/>
            </a:endParaRPr>
          </a:p>
          <a:p>
            <a:pPr>
              <a:lnSpc>
                <a:spcPct val="90000"/>
              </a:lnSpc>
            </a:pPr>
            <a:endParaRPr lang="en-GB" sz="2600" dirty="0"/>
          </a:p>
          <a:p>
            <a:pPr>
              <a:lnSpc>
                <a:spcPct val="90000"/>
              </a:lnSpc>
            </a:pPr>
            <a:r>
              <a:rPr lang="en-GB" sz="2600" dirty="0"/>
              <a:t>Important</a:t>
            </a:r>
            <a:endParaRPr lang="en-IE" sz="2600" kern="100" dirty="0">
              <a:effectLst/>
            </a:endParaRPr>
          </a:p>
          <a:p>
            <a:pPr>
              <a:lnSpc>
                <a:spcPct val="90000"/>
              </a:lnSpc>
            </a:pPr>
            <a:r>
              <a:rPr lang="en-IE" sz="2600" dirty="0">
                <a:effectLst/>
              </a:rPr>
              <a:t>Short answer questions require a few sentences unless you are asked to list or name something.</a:t>
            </a:r>
          </a:p>
        </p:txBody>
      </p:sp>
      <p:sp>
        <p:nvSpPr>
          <p:cNvPr id="4" name="Footer Placeholder 3">
            <a:extLst>
              <a:ext uri="{FF2B5EF4-FFF2-40B4-BE49-F238E27FC236}">
                <a16:creationId xmlns:a16="http://schemas.microsoft.com/office/drawing/2014/main" id="{41E9EEF1-FF4E-52CA-C388-0386CDD6569C}"/>
              </a:ext>
            </a:extLst>
          </p:cNvPr>
          <p:cNvSpPr>
            <a:spLocks noGrp="1"/>
          </p:cNvSpPr>
          <p:nvPr>
            <p:ph type="ftr" sz="quarter" idx="11"/>
          </p:nvPr>
        </p:nvSpPr>
        <p:spPr>
          <a:xfrm rot="16200000">
            <a:off x="10510428" y="3987800"/>
            <a:ext cx="2367281" cy="487680"/>
          </a:xfrm>
        </p:spPr>
        <p:txBody>
          <a:bodyPr anchor="ctr">
            <a:normAutofit/>
          </a:bodyPr>
          <a:lstStyle/>
          <a:p>
            <a:pPr>
              <a:spcAft>
                <a:spcPts val="600"/>
              </a:spcAft>
            </a:pPr>
            <a:r>
              <a:rPr lang="en-US"/>
              <a:t>Jennifer Byrne 2025</a:t>
            </a:r>
          </a:p>
        </p:txBody>
      </p:sp>
      <p:sp>
        <p:nvSpPr>
          <p:cNvPr id="2" name="Slide Number Placeholder 1">
            <a:extLst>
              <a:ext uri="{FF2B5EF4-FFF2-40B4-BE49-F238E27FC236}">
                <a16:creationId xmlns:a16="http://schemas.microsoft.com/office/drawing/2014/main" id="{ED43D140-B567-AE4D-9706-430BD6C0074C}"/>
              </a:ext>
            </a:extLst>
          </p:cNvPr>
          <p:cNvSpPr>
            <a:spLocks noGrp="1"/>
          </p:cNvSpPr>
          <p:nvPr>
            <p:ph type="sldNum" sz="quarter" idx="12"/>
          </p:nvPr>
        </p:nvSpPr>
        <p:spPr>
          <a:xfrm>
            <a:off x="11375717" y="5648960"/>
            <a:ext cx="731520" cy="396240"/>
          </a:xfrm>
        </p:spPr>
        <p:txBody>
          <a:bodyPr anchor="ctr">
            <a:normAutofit/>
          </a:bodyPr>
          <a:lstStyle/>
          <a:p>
            <a:pPr>
              <a:spcAft>
                <a:spcPts val="600"/>
              </a:spcAft>
            </a:pPr>
            <a:fld id="{9155582F-4C7A-41C7-B992-AD0C76DBDBCD}" type="slidenum">
              <a:rPr lang="en-GB" smtClean="0"/>
              <a:pPr>
                <a:spcAft>
                  <a:spcPts val="600"/>
                </a:spcAft>
              </a:pPr>
              <a:t>27</a:t>
            </a:fld>
            <a:endParaRPr lang="en-GB"/>
          </a:p>
        </p:txBody>
      </p:sp>
      <p:pic>
        <p:nvPicPr>
          <p:cNvPr id="6" name="Picture 5" descr="A qr code on a blue background&#10;&#10;AI-generated content may be incorrect.">
            <a:extLst>
              <a:ext uri="{FF2B5EF4-FFF2-40B4-BE49-F238E27FC236}">
                <a16:creationId xmlns:a16="http://schemas.microsoft.com/office/drawing/2014/main" id="{46F9DFDC-C76F-B222-9E16-7937899CB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084" y="976964"/>
            <a:ext cx="5149516" cy="5149516"/>
          </a:xfrm>
          <a:prstGeom prst="rect">
            <a:avLst/>
          </a:prstGeom>
        </p:spPr>
      </p:pic>
    </p:spTree>
    <p:extLst>
      <p:ext uri="{BB962C8B-B14F-4D97-AF65-F5344CB8AC3E}">
        <p14:creationId xmlns:p14="http://schemas.microsoft.com/office/powerpoint/2010/main" val="336053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t>Timber Preparation</a:t>
            </a:r>
          </a:p>
        </p:txBody>
      </p:sp>
      <p:sp>
        <p:nvSpPr>
          <p:cNvPr id="21506" name="Content Placeholder 1"/>
          <p:cNvSpPr>
            <a:spLocks noGrp="1"/>
          </p:cNvSpPr>
          <p:nvPr>
            <p:ph idx="1"/>
          </p:nvPr>
        </p:nvSpPr>
        <p:spPr/>
        <p:txBody>
          <a:bodyPr>
            <a:normAutofit/>
          </a:bodyPr>
          <a:lstStyle/>
          <a:p>
            <a:r>
              <a:rPr lang="en-GB" altLang="en-US" sz="2400" dirty="0"/>
              <a:t>A good surface preparation is essential to achieving a good finish.</a:t>
            </a:r>
          </a:p>
          <a:p>
            <a:r>
              <a:rPr lang="en-GB" altLang="en-US" sz="2400" dirty="0"/>
              <a:t>Why? </a:t>
            </a:r>
          </a:p>
          <a:p>
            <a:r>
              <a:rPr lang="en-GB" altLang="en-US" sz="2400" dirty="0"/>
              <a:t>Dents, scratches and blemishes in the surface will be enhanced, not hidden, so very careful preparation is needed.</a:t>
            </a:r>
          </a:p>
          <a:p>
            <a:r>
              <a:rPr lang="en-GB" altLang="en-US" sz="2400" dirty="0"/>
              <a:t>Glue marks will be covered over true or false? </a:t>
            </a:r>
          </a:p>
          <a:p>
            <a:r>
              <a:rPr lang="en-GB" altLang="en-US" sz="2400" dirty="0"/>
              <a:t>Surplus glue can also show up badly especially on stained work as orange or green staining depending on the glue and the type of wood. – Can you give any examples of this? </a:t>
            </a:r>
          </a:p>
          <a:p>
            <a:r>
              <a:rPr lang="en-GB" altLang="en-US" sz="2400" dirty="0"/>
              <a:t>What can cause black or blue staining on wood especially Oaks and Mahogany ?</a:t>
            </a:r>
          </a:p>
          <a:p>
            <a:r>
              <a:rPr lang="en-GB" altLang="en-US" sz="2400" dirty="0"/>
              <a:t>Reaction of the tannin acid in the timber to the water and metal. </a:t>
            </a:r>
          </a:p>
          <a:p>
            <a:pPr eaLnBrk="1" hangingPunct="1"/>
            <a:endParaRPr lang="en-IE" sz="3200" dirty="0"/>
          </a:p>
        </p:txBody>
      </p:sp>
      <p:sp>
        <p:nvSpPr>
          <p:cNvPr id="4" name="Footer Placeholder 3"/>
          <p:cNvSpPr>
            <a:spLocks noGrp="1"/>
          </p:cNvSpPr>
          <p:nvPr>
            <p:ph type="ftr" sz="quarter" idx="11"/>
          </p:nvPr>
        </p:nvSpPr>
        <p:spPr/>
        <p:txBody>
          <a:bodyPr/>
          <a:lstStyle/>
          <a:p>
            <a:r>
              <a:rPr lang="en-US"/>
              <a:t>Jennifer Byrne 2025</a:t>
            </a:r>
          </a:p>
        </p:txBody>
      </p:sp>
      <p:sp>
        <p:nvSpPr>
          <p:cNvPr id="2" name="Slide Number Placeholder 1"/>
          <p:cNvSpPr>
            <a:spLocks noGrp="1"/>
          </p:cNvSpPr>
          <p:nvPr>
            <p:ph type="sldNum" sz="quarter" idx="12"/>
          </p:nvPr>
        </p:nvSpPr>
        <p:spPr/>
        <p:txBody>
          <a:bodyPr/>
          <a:lstStyle/>
          <a:p>
            <a:fld id="{9155582F-4C7A-41C7-B992-AD0C76DBDBCD}" type="slidenum">
              <a:rPr lang="en-GB" smtClean="0"/>
              <a:t>3</a:t>
            </a:fld>
            <a:endParaRPr lang="en-GB"/>
          </a:p>
        </p:txBody>
      </p:sp>
    </p:spTree>
    <p:extLst>
      <p:ext uri="{BB962C8B-B14F-4D97-AF65-F5344CB8AC3E}">
        <p14:creationId xmlns:p14="http://schemas.microsoft.com/office/powerpoint/2010/main" val="4222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 calcmode="lin" valueType="num">
                                      <p:cBhvr>
                                        <p:cTn id="13" dur="500" fill="hold"/>
                                        <p:tgtEl>
                                          <p:spTgt spid="2150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50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1506">
                                            <p:txEl>
                                              <p:pRg st="1" end="1"/>
                                            </p:txEl>
                                          </p:spTgt>
                                        </p:tgtEl>
                                        <p:attrNameLst>
                                          <p:attrName>style.visibility</p:attrName>
                                        </p:attrNameLst>
                                      </p:cBhvr>
                                      <p:to>
                                        <p:strVal val="visible"/>
                                      </p:to>
                                    </p:set>
                                    <p:anim calcmode="lin" valueType="num">
                                      <p:cBhvr>
                                        <p:cTn id="19" dur="500" fill="hold"/>
                                        <p:tgtEl>
                                          <p:spTgt spid="2150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150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1506">
                                            <p:txEl>
                                              <p:pRg st="2" end="2"/>
                                            </p:txEl>
                                          </p:spTgt>
                                        </p:tgtEl>
                                        <p:attrNameLst>
                                          <p:attrName>style.visibility</p:attrName>
                                        </p:attrNameLst>
                                      </p:cBhvr>
                                      <p:to>
                                        <p:strVal val="visible"/>
                                      </p:to>
                                    </p:set>
                                    <p:anim calcmode="lin" valueType="num">
                                      <p:cBhvr>
                                        <p:cTn id="25" dur="500" fill="hold"/>
                                        <p:tgtEl>
                                          <p:spTgt spid="2150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150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1506">
                                            <p:txEl>
                                              <p:pRg st="3" end="3"/>
                                            </p:txEl>
                                          </p:spTgt>
                                        </p:tgtEl>
                                        <p:attrNameLst>
                                          <p:attrName>style.visibility</p:attrName>
                                        </p:attrNameLst>
                                      </p:cBhvr>
                                      <p:to>
                                        <p:strVal val="visible"/>
                                      </p:to>
                                    </p:set>
                                    <p:anim calcmode="lin" valueType="num">
                                      <p:cBhvr>
                                        <p:cTn id="31" dur="500" fill="hold"/>
                                        <p:tgtEl>
                                          <p:spTgt spid="2150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150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1506">
                                            <p:txEl>
                                              <p:pRg st="4" end="4"/>
                                            </p:txEl>
                                          </p:spTgt>
                                        </p:tgtEl>
                                        <p:attrNameLst>
                                          <p:attrName>style.visibility</p:attrName>
                                        </p:attrNameLst>
                                      </p:cBhvr>
                                      <p:to>
                                        <p:strVal val="visible"/>
                                      </p:to>
                                    </p:set>
                                    <p:anim calcmode="lin" valueType="num">
                                      <p:cBhvr>
                                        <p:cTn id="37" dur="500" fill="hold"/>
                                        <p:tgtEl>
                                          <p:spTgt spid="21506">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150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1506">
                                            <p:txEl>
                                              <p:pRg st="5" end="5"/>
                                            </p:txEl>
                                          </p:spTgt>
                                        </p:tgtEl>
                                        <p:attrNameLst>
                                          <p:attrName>style.visibility</p:attrName>
                                        </p:attrNameLst>
                                      </p:cBhvr>
                                      <p:to>
                                        <p:strVal val="visible"/>
                                      </p:to>
                                    </p:set>
                                    <p:anim calcmode="lin" valueType="num">
                                      <p:cBhvr>
                                        <p:cTn id="43" dur="500" fill="hold"/>
                                        <p:tgtEl>
                                          <p:spTgt spid="21506">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150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1506">
                                            <p:txEl>
                                              <p:pRg st="6" end="6"/>
                                            </p:txEl>
                                          </p:spTgt>
                                        </p:tgtEl>
                                        <p:attrNameLst>
                                          <p:attrName>style.visibility</p:attrName>
                                        </p:attrNameLst>
                                      </p:cBhvr>
                                      <p:to>
                                        <p:strVal val="visible"/>
                                      </p:to>
                                    </p:set>
                                    <p:anim calcmode="lin" valueType="num">
                                      <p:cBhvr>
                                        <p:cTn id="49" dur="500" fill="hold"/>
                                        <p:tgtEl>
                                          <p:spTgt spid="2150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150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E6252-C103-2961-C1FD-20EB7708B7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79305B-A598-B495-B5AE-09895E124395}"/>
              </a:ext>
            </a:extLst>
          </p:cNvPr>
          <p:cNvSpPr>
            <a:spLocks noGrp="1"/>
          </p:cNvSpPr>
          <p:nvPr>
            <p:ph type="title"/>
          </p:nvPr>
        </p:nvSpPr>
        <p:spPr/>
        <p:txBody>
          <a:bodyPr/>
          <a:lstStyle/>
          <a:p>
            <a:pPr>
              <a:defRPr/>
            </a:pPr>
            <a:r>
              <a:rPr lang="en-IE" dirty="0"/>
              <a:t>Methods of Application </a:t>
            </a:r>
          </a:p>
        </p:txBody>
      </p:sp>
      <p:sp>
        <p:nvSpPr>
          <p:cNvPr id="21506" name="Content Placeholder 1">
            <a:extLst>
              <a:ext uri="{FF2B5EF4-FFF2-40B4-BE49-F238E27FC236}">
                <a16:creationId xmlns:a16="http://schemas.microsoft.com/office/drawing/2014/main" id="{5981F77D-03C4-F13F-D20D-A1FF48B9A3CA}"/>
              </a:ext>
            </a:extLst>
          </p:cNvPr>
          <p:cNvSpPr>
            <a:spLocks noGrp="1"/>
          </p:cNvSpPr>
          <p:nvPr>
            <p:ph idx="1"/>
          </p:nvPr>
        </p:nvSpPr>
        <p:spPr/>
        <p:txBody>
          <a:bodyPr>
            <a:normAutofit lnSpcReduction="10000"/>
          </a:bodyPr>
          <a:lstStyle/>
          <a:p>
            <a:r>
              <a:rPr lang="en-GB" altLang="en-US" sz="2400" dirty="0"/>
              <a:t>Name 4 methods of applying a finish.</a:t>
            </a:r>
          </a:p>
          <a:p>
            <a:r>
              <a:rPr lang="en-GB" altLang="en-US" sz="2400" dirty="0"/>
              <a:t>Ragging: applying a finish with a rag but it must be a lint free cloth, not suitable for lacquers or varnishes. Mainly suitable for stains and oils.  </a:t>
            </a:r>
          </a:p>
          <a:p>
            <a:r>
              <a:rPr lang="en-GB" altLang="en-US" sz="2400" dirty="0"/>
              <a:t>Brushing: finish penetrates deeper into timber,  lots of different brushes to suit different finishes. Pure bristle to synethic bristle. Longer bristle for varnishes. The high quality the bristle the less brush strokes will show. </a:t>
            </a:r>
          </a:p>
          <a:p>
            <a:r>
              <a:rPr lang="en-GB" altLang="en-US" sz="2400" dirty="0"/>
              <a:t>Paint Pads: various materials use mohair is best but expensive, synethic fibre cheaper, short pile. Newer version is the sponge pads on sticks.  </a:t>
            </a:r>
          </a:p>
          <a:p>
            <a:r>
              <a:rPr lang="en-GB" altLang="en-US" sz="2400" dirty="0"/>
              <a:t>Roller mainly used for paint different sleeves available to suit different finishes.</a:t>
            </a:r>
          </a:p>
          <a:p>
            <a:r>
              <a:rPr lang="en-GB" altLang="en-US" sz="2400" dirty="0"/>
              <a:t>Spraying: faster than all of above, suction cup or gravity fed, airless system or High Volume Low Pressure (</a:t>
            </a:r>
            <a:r>
              <a:rPr lang="en-GB" altLang="en-US" sz="2400"/>
              <a:t>HVLP).</a:t>
            </a:r>
            <a:endParaRPr lang="en-IE" sz="3200" dirty="0"/>
          </a:p>
        </p:txBody>
      </p:sp>
      <p:sp>
        <p:nvSpPr>
          <p:cNvPr id="4" name="Footer Placeholder 3">
            <a:extLst>
              <a:ext uri="{FF2B5EF4-FFF2-40B4-BE49-F238E27FC236}">
                <a16:creationId xmlns:a16="http://schemas.microsoft.com/office/drawing/2014/main" id="{26EBE753-7211-347F-7145-CD40FE756569}"/>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4CA187DE-5B05-259E-DF3C-0A748A304710}"/>
              </a:ext>
            </a:extLst>
          </p:cNvPr>
          <p:cNvSpPr>
            <a:spLocks noGrp="1"/>
          </p:cNvSpPr>
          <p:nvPr>
            <p:ph type="sldNum" sz="quarter" idx="12"/>
          </p:nvPr>
        </p:nvSpPr>
        <p:spPr/>
        <p:txBody>
          <a:bodyPr/>
          <a:lstStyle/>
          <a:p>
            <a:fld id="{9155582F-4C7A-41C7-B992-AD0C76DBDBCD}" type="slidenum">
              <a:rPr lang="en-GB" smtClean="0"/>
              <a:t>4</a:t>
            </a:fld>
            <a:endParaRPr lang="en-GB"/>
          </a:p>
        </p:txBody>
      </p:sp>
    </p:spTree>
    <p:extLst>
      <p:ext uri="{BB962C8B-B14F-4D97-AF65-F5344CB8AC3E}">
        <p14:creationId xmlns:p14="http://schemas.microsoft.com/office/powerpoint/2010/main" val="50962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 calcmode="lin" valueType="num">
                                      <p:cBhvr>
                                        <p:cTn id="13" dur="500" fill="hold"/>
                                        <p:tgtEl>
                                          <p:spTgt spid="2150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50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1506">
                                            <p:txEl>
                                              <p:pRg st="1" end="1"/>
                                            </p:txEl>
                                          </p:spTgt>
                                        </p:tgtEl>
                                        <p:attrNameLst>
                                          <p:attrName>style.visibility</p:attrName>
                                        </p:attrNameLst>
                                      </p:cBhvr>
                                      <p:to>
                                        <p:strVal val="visible"/>
                                      </p:to>
                                    </p:set>
                                    <p:anim calcmode="lin" valueType="num">
                                      <p:cBhvr>
                                        <p:cTn id="19" dur="500" fill="hold"/>
                                        <p:tgtEl>
                                          <p:spTgt spid="2150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150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1506">
                                            <p:txEl>
                                              <p:pRg st="2" end="2"/>
                                            </p:txEl>
                                          </p:spTgt>
                                        </p:tgtEl>
                                        <p:attrNameLst>
                                          <p:attrName>style.visibility</p:attrName>
                                        </p:attrNameLst>
                                      </p:cBhvr>
                                      <p:to>
                                        <p:strVal val="visible"/>
                                      </p:to>
                                    </p:set>
                                    <p:anim calcmode="lin" valueType="num">
                                      <p:cBhvr>
                                        <p:cTn id="25" dur="500" fill="hold"/>
                                        <p:tgtEl>
                                          <p:spTgt spid="2150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150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1506">
                                            <p:txEl>
                                              <p:pRg st="3" end="3"/>
                                            </p:txEl>
                                          </p:spTgt>
                                        </p:tgtEl>
                                        <p:attrNameLst>
                                          <p:attrName>style.visibility</p:attrName>
                                        </p:attrNameLst>
                                      </p:cBhvr>
                                      <p:to>
                                        <p:strVal val="visible"/>
                                      </p:to>
                                    </p:set>
                                    <p:anim calcmode="lin" valueType="num">
                                      <p:cBhvr>
                                        <p:cTn id="31" dur="500" fill="hold"/>
                                        <p:tgtEl>
                                          <p:spTgt spid="2150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150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1506">
                                            <p:txEl>
                                              <p:pRg st="4" end="4"/>
                                            </p:txEl>
                                          </p:spTgt>
                                        </p:tgtEl>
                                        <p:attrNameLst>
                                          <p:attrName>style.visibility</p:attrName>
                                        </p:attrNameLst>
                                      </p:cBhvr>
                                      <p:to>
                                        <p:strVal val="visible"/>
                                      </p:to>
                                    </p:set>
                                    <p:anim calcmode="lin" valueType="num">
                                      <p:cBhvr>
                                        <p:cTn id="37" dur="500" fill="hold"/>
                                        <p:tgtEl>
                                          <p:spTgt spid="21506">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150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1506">
                                            <p:txEl>
                                              <p:pRg st="5" end="5"/>
                                            </p:txEl>
                                          </p:spTgt>
                                        </p:tgtEl>
                                        <p:attrNameLst>
                                          <p:attrName>style.visibility</p:attrName>
                                        </p:attrNameLst>
                                      </p:cBhvr>
                                      <p:to>
                                        <p:strVal val="visible"/>
                                      </p:to>
                                    </p:set>
                                    <p:anim calcmode="lin" valueType="num">
                                      <p:cBhvr>
                                        <p:cTn id="43" dur="500" fill="hold"/>
                                        <p:tgtEl>
                                          <p:spTgt spid="21506">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150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t>Wood Stains &amp; Finishes</a:t>
            </a:r>
          </a:p>
        </p:txBody>
      </p:sp>
      <p:sp>
        <p:nvSpPr>
          <p:cNvPr id="21506" name="Content Placeholder 1"/>
          <p:cNvSpPr>
            <a:spLocks noGrp="1"/>
          </p:cNvSpPr>
          <p:nvPr>
            <p:ph idx="1"/>
          </p:nvPr>
        </p:nvSpPr>
        <p:spPr/>
        <p:txBody>
          <a:bodyPr>
            <a:normAutofit/>
          </a:bodyPr>
          <a:lstStyle/>
          <a:p>
            <a:r>
              <a:rPr lang="en-GB" altLang="en-US" sz="2400" dirty="0"/>
              <a:t>Stains are available in: </a:t>
            </a:r>
          </a:p>
          <a:p>
            <a:r>
              <a:rPr lang="en-GB" altLang="en-US" sz="2400" dirty="0"/>
              <a:t>Water based stains.</a:t>
            </a:r>
          </a:p>
          <a:p>
            <a:r>
              <a:rPr lang="en-GB" altLang="en-US" sz="2400" dirty="0"/>
              <a:t>Chemical stains.</a:t>
            </a:r>
          </a:p>
          <a:p>
            <a:r>
              <a:rPr lang="en-GB" altLang="en-US" sz="2400" dirty="0"/>
              <a:t>Spirit based stains. </a:t>
            </a:r>
          </a:p>
          <a:p>
            <a:r>
              <a:rPr lang="en-GB" altLang="en-US" sz="2400" dirty="0"/>
              <a:t>Oil based stains.</a:t>
            </a:r>
          </a:p>
          <a:p>
            <a:r>
              <a:rPr lang="en-GB" altLang="en-US" sz="2400" dirty="0"/>
              <a:t>Solvent based stains.</a:t>
            </a:r>
          </a:p>
          <a:p>
            <a:endParaRPr lang="en-GB" altLang="en-US" sz="2400" dirty="0"/>
          </a:p>
          <a:p>
            <a:r>
              <a:rPr lang="en-GB" altLang="en-US" sz="2400" dirty="0"/>
              <a:t>Click on the images to bring 						      you to website selling them.</a:t>
            </a:r>
            <a:endParaRPr lang="en-IE" altLang="en-US" sz="2400" dirty="0"/>
          </a:p>
          <a:p>
            <a:pPr eaLnBrk="1" hangingPunct="1"/>
            <a:endParaRPr lang="en-IE" sz="3200" dirty="0"/>
          </a:p>
        </p:txBody>
      </p:sp>
      <p:sp>
        <p:nvSpPr>
          <p:cNvPr id="4" name="Footer Placeholder 3"/>
          <p:cNvSpPr>
            <a:spLocks noGrp="1"/>
          </p:cNvSpPr>
          <p:nvPr>
            <p:ph type="ftr" sz="quarter" idx="11"/>
          </p:nvPr>
        </p:nvSpPr>
        <p:spPr/>
        <p:txBody>
          <a:bodyPr/>
          <a:lstStyle/>
          <a:p>
            <a:r>
              <a:rPr lang="en-US"/>
              <a:t>Jennifer Byrne 2025</a:t>
            </a:r>
          </a:p>
        </p:txBody>
      </p:sp>
      <p:sp>
        <p:nvSpPr>
          <p:cNvPr id="2" name="Slide Number Placeholder 1"/>
          <p:cNvSpPr>
            <a:spLocks noGrp="1"/>
          </p:cNvSpPr>
          <p:nvPr>
            <p:ph type="sldNum" sz="quarter" idx="12"/>
          </p:nvPr>
        </p:nvSpPr>
        <p:spPr/>
        <p:txBody>
          <a:bodyPr/>
          <a:lstStyle/>
          <a:p>
            <a:fld id="{9155582F-4C7A-41C7-B992-AD0C76DBDBCD}" type="slidenum">
              <a:rPr lang="en-GB" smtClean="0"/>
              <a:t>5</a:t>
            </a:fld>
            <a:endParaRPr lang="en-GB"/>
          </a:p>
        </p:txBody>
      </p:sp>
      <p:pic>
        <p:nvPicPr>
          <p:cNvPr id="6" name="Picture 5">
            <a:hlinkClick r:id="rId2"/>
            <a:extLst>
              <a:ext uri="{FF2B5EF4-FFF2-40B4-BE49-F238E27FC236}">
                <a16:creationId xmlns:a16="http://schemas.microsoft.com/office/drawing/2014/main" id="{A7D092FA-EE3D-42AA-39E5-065CAAA691F6}"/>
              </a:ext>
            </a:extLst>
          </p:cNvPr>
          <p:cNvPicPr>
            <a:picLocks noChangeAspect="1"/>
          </p:cNvPicPr>
          <p:nvPr/>
        </p:nvPicPr>
        <p:blipFill>
          <a:blip r:embed="rId3"/>
          <a:stretch>
            <a:fillRect/>
          </a:stretch>
        </p:blipFill>
        <p:spPr>
          <a:xfrm>
            <a:off x="5053802" y="1508764"/>
            <a:ext cx="5715798" cy="1305107"/>
          </a:xfrm>
          <a:prstGeom prst="rect">
            <a:avLst/>
          </a:prstGeom>
        </p:spPr>
      </p:pic>
      <p:pic>
        <p:nvPicPr>
          <p:cNvPr id="8" name="Picture 7">
            <a:hlinkClick r:id="rId4"/>
            <a:extLst>
              <a:ext uri="{FF2B5EF4-FFF2-40B4-BE49-F238E27FC236}">
                <a16:creationId xmlns:a16="http://schemas.microsoft.com/office/drawing/2014/main" id="{4110AAFD-6E41-B5EF-8017-BF28F351CB1D}"/>
              </a:ext>
            </a:extLst>
          </p:cNvPr>
          <p:cNvPicPr>
            <a:picLocks noChangeAspect="1"/>
          </p:cNvPicPr>
          <p:nvPr/>
        </p:nvPicPr>
        <p:blipFill>
          <a:blip r:embed="rId5"/>
          <a:stretch>
            <a:fillRect/>
          </a:stretch>
        </p:blipFill>
        <p:spPr>
          <a:xfrm>
            <a:off x="5053802" y="3253287"/>
            <a:ext cx="2715004" cy="2829320"/>
          </a:xfrm>
          <a:prstGeom prst="rect">
            <a:avLst/>
          </a:prstGeom>
        </p:spPr>
      </p:pic>
      <p:pic>
        <p:nvPicPr>
          <p:cNvPr id="10" name="Picture 9">
            <a:hlinkClick r:id="rId6"/>
            <a:extLst>
              <a:ext uri="{FF2B5EF4-FFF2-40B4-BE49-F238E27FC236}">
                <a16:creationId xmlns:a16="http://schemas.microsoft.com/office/drawing/2014/main" id="{2B6A1AC8-DE1A-43D5-5DD3-38836040E06A}"/>
              </a:ext>
            </a:extLst>
          </p:cNvPr>
          <p:cNvPicPr>
            <a:picLocks noChangeAspect="1"/>
          </p:cNvPicPr>
          <p:nvPr/>
        </p:nvPicPr>
        <p:blipFill>
          <a:blip r:embed="rId7"/>
          <a:stretch>
            <a:fillRect/>
          </a:stretch>
        </p:blipFill>
        <p:spPr>
          <a:xfrm>
            <a:off x="8241052" y="3018895"/>
            <a:ext cx="2685963" cy="3348109"/>
          </a:xfrm>
          <a:prstGeom prst="rect">
            <a:avLst/>
          </a:prstGeom>
        </p:spPr>
      </p:pic>
    </p:spTree>
    <p:extLst>
      <p:ext uri="{BB962C8B-B14F-4D97-AF65-F5344CB8AC3E}">
        <p14:creationId xmlns:p14="http://schemas.microsoft.com/office/powerpoint/2010/main" val="3792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Effect transition="in" filter="fade">
                                      <p:cBhvr>
                                        <p:cTn id="7" dur="1000"/>
                                        <p:tgtEl>
                                          <p:spTgt spid="21506">
                                            <p:txEl>
                                              <p:pRg st="1" end="1"/>
                                            </p:txEl>
                                          </p:spTgt>
                                        </p:tgtEl>
                                      </p:cBhvr>
                                    </p:animEffect>
                                    <p:anim calcmode="lin" valueType="num">
                                      <p:cBhvr>
                                        <p:cTn id="8"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6">
                                            <p:txEl>
                                              <p:pRg st="2" end="2"/>
                                            </p:txEl>
                                          </p:spTgt>
                                        </p:tgtEl>
                                        <p:attrNameLst>
                                          <p:attrName>style.visibility</p:attrName>
                                        </p:attrNameLst>
                                      </p:cBhvr>
                                      <p:to>
                                        <p:strVal val="visible"/>
                                      </p:to>
                                    </p:set>
                                    <p:animEffect transition="in" filter="fade">
                                      <p:cBhvr>
                                        <p:cTn id="14" dur="1000"/>
                                        <p:tgtEl>
                                          <p:spTgt spid="21506">
                                            <p:txEl>
                                              <p:pRg st="2" end="2"/>
                                            </p:txEl>
                                          </p:spTgt>
                                        </p:tgtEl>
                                      </p:cBhvr>
                                    </p:animEffect>
                                    <p:anim calcmode="lin" valueType="num">
                                      <p:cBhvr>
                                        <p:cTn id="15"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6">
                                            <p:txEl>
                                              <p:pRg st="3" end="3"/>
                                            </p:txEl>
                                          </p:spTgt>
                                        </p:tgtEl>
                                        <p:attrNameLst>
                                          <p:attrName>style.visibility</p:attrName>
                                        </p:attrNameLst>
                                      </p:cBhvr>
                                      <p:to>
                                        <p:strVal val="visible"/>
                                      </p:to>
                                    </p:set>
                                    <p:animEffect transition="in" filter="fade">
                                      <p:cBhvr>
                                        <p:cTn id="21" dur="1000"/>
                                        <p:tgtEl>
                                          <p:spTgt spid="21506">
                                            <p:txEl>
                                              <p:pRg st="3" end="3"/>
                                            </p:txEl>
                                          </p:spTgt>
                                        </p:tgtEl>
                                      </p:cBhvr>
                                    </p:animEffect>
                                    <p:anim calcmode="lin" valueType="num">
                                      <p:cBhvr>
                                        <p:cTn id="22"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6">
                                            <p:txEl>
                                              <p:pRg st="4" end="4"/>
                                            </p:txEl>
                                          </p:spTgt>
                                        </p:tgtEl>
                                        <p:attrNameLst>
                                          <p:attrName>style.visibility</p:attrName>
                                        </p:attrNameLst>
                                      </p:cBhvr>
                                      <p:to>
                                        <p:strVal val="visible"/>
                                      </p:to>
                                    </p:set>
                                    <p:animEffect transition="in" filter="fade">
                                      <p:cBhvr>
                                        <p:cTn id="28" dur="1000"/>
                                        <p:tgtEl>
                                          <p:spTgt spid="21506">
                                            <p:txEl>
                                              <p:pRg st="4" end="4"/>
                                            </p:txEl>
                                          </p:spTgt>
                                        </p:tgtEl>
                                      </p:cBhvr>
                                    </p:animEffect>
                                    <p:anim calcmode="lin" valueType="num">
                                      <p:cBhvr>
                                        <p:cTn id="29"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506">
                                            <p:txEl>
                                              <p:pRg st="5" end="5"/>
                                            </p:txEl>
                                          </p:spTgt>
                                        </p:tgtEl>
                                        <p:attrNameLst>
                                          <p:attrName>style.visibility</p:attrName>
                                        </p:attrNameLst>
                                      </p:cBhvr>
                                      <p:to>
                                        <p:strVal val="visible"/>
                                      </p:to>
                                    </p:set>
                                    <p:animEffect transition="in" filter="fade">
                                      <p:cBhvr>
                                        <p:cTn id="35" dur="1000"/>
                                        <p:tgtEl>
                                          <p:spTgt spid="21506">
                                            <p:txEl>
                                              <p:pRg st="5" end="5"/>
                                            </p:txEl>
                                          </p:spTgt>
                                        </p:tgtEl>
                                      </p:cBhvr>
                                    </p:animEffect>
                                    <p:anim calcmode="lin" valueType="num">
                                      <p:cBhvr>
                                        <p:cTn id="36"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506">
                                            <p:txEl>
                                              <p:pRg st="7" end="7"/>
                                            </p:txEl>
                                          </p:spTgt>
                                        </p:tgtEl>
                                        <p:attrNameLst>
                                          <p:attrName>style.visibility</p:attrName>
                                        </p:attrNameLst>
                                      </p:cBhvr>
                                      <p:to>
                                        <p:strVal val="visible"/>
                                      </p:to>
                                    </p:set>
                                    <p:animEffect transition="in" filter="fade">
                                      <p:cBhvr>
                                        <p:cTn id="42" dur="1000"/>
                                        <p:tgtEl>
                                          <p:spTgt spid="21506">
                                            <p:txEl>
                                              <p:pRg st="7" end="7"/>
                                            </p:txEl>
                                          </p:spTgt>
                                        </p:tgtEl>
                                      </p:cBhvr>
                                    </p:animEffect>
                                    <p:anim calcmode="lin" valueType="num">
                                      <p:cBhvr>
                                        <p:cTn id="43" dur="10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150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randombar(horizontal)">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randombar(horizontal)">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7246C-E73F-5B55-49A6-192749071E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33832C-2C44-000C-734E-06957FED6C91}"/>
              </a:ext>
            </a:extLst>
          </p:cNvPr>
          <p:cNvSpPr>
            <a:spLocks noGrp="1"/>
          </p:cNvSpPr>
          <p:nvPr>
            <p:ph type="title"/>
          </p:nvPr>
        </p:nvSpPr>
        <p:spPr/>
        <p:txBody>
          <a:bodyPr/>
          <a:lstStyle/>
          <a:p>
            <a:pPr>
              <a:defRPr/>
            </a:pPr>
            <a:r>
              <a:rPr lang="en-IE" dirty="0"/>
              <a:t>Water Based</a:t>
            </a:r>
          </a:p>
        </p:txBody>
      </p:sp>
      <p:sp>
        <p:nvSpPr>
          <p:cNvPr id="21506" name="Content Placeholder 1">
            <a:extLst>
              <a:ext uri="{FF2B5EF4-FFF2-40B4-BE49-F238E27FC236}">
                <a16:creationId xmlns:a16="http://schemas.microsoft.com/office/drawing/2014/main" id="{255EBC7B-EA32-379C-1D9F-92DF39D3A3A9}"/>
              </a:ext>
            </a:extLst>
          </p:cNvPr>
          <p:cNvSpPr>
            <a:spLocks noGrp="1"/>
          </p:cNvSpPr>
          <p:nvPr>
            <p:ph idx="1"/>
          </p:nvPr>
        </p:nvSpPr>
        <p:spPr/>
        <p:txBody>
          <a:bodyPr>
            <a:normAutofit/>
          </a:bodyPr>
          <a:lstStyle/>
          <a:p>
            <a:r>
              <a:rPr lang="en-GB" altLang="en-US" sz="2400" dirty="0"/>
              <a:t>Water tends to raise the grain, so it is best to pre-treat area by damping the surface and sanding when dry before applying a water-based stain or finish.</a:t>
            </a:r>
          </a:p>
          <a:p>
            <a:r>
              <a:rPr lang="en-GB" altLang="en-US" sz="2400" dirty="0"/>
              <a:t>Dry pigments that are mixed with water.</a:t>
            </a:r>
          </a:p>
          <a:p>
            <a:r>
              <a:rPr lang="en-GB" altLang="en-US" sz="2400" dirty="0"/>
              <a:t>Wide range of shades.</a:t>
            </a:r>
          </a:p>
          <a:p>
            <a:r>
              <a:rPr lang="en-GB" altLang="en-US" sz="2400" dirty="0"/>
              <a:t>Easy to use and resistant to fading.</a:t>
            </a:r>
          </a:p>
          <a:p>
            <a:r>
              <a:rPr lang="en-GB" altLang="en-US" sz="2400" dirty="0"/>
              <a:t>Very cheap to buy.</a:t>
            </a:r>
          </a:p>
          <a:p>
            <a:endParaRPr lang="en-IE" altLang="en-US" sz="3200" dirty="0"/>
          </a:p>
          <a:p>
            <a:pPr eaLnBrk="1" hangingPunct="1"/>
            <a:endParaRPr lang="en-IE" sz="3200" dirty="0"/>
          </a:p>
        </p:txBody>
      </p:sp>
      <p:sp>
        <p:nvSpPr>
          <p:cNvPr id="4" name="Footer Placeholder 3">
            <a:extLst>
              <a:ext uri="{FF2B5EF4-FFF2-40B4-BE49-F238E27FC236}">
                <a16:creationId xmlns:a16="http://schemas.microsoft.com/office/drawing/2014/main" id="{CA8D65E7-5B38-3519-0C13-3B1B98035F5F}"/>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4490FD94-2755-80B7-14F1-F109F5B0665C}"/>
              </a:ext>
            </a:extLst>
          </p:cNvPr>
          <p:cNvSpPr>
            <a:spLocks noGrp="1"/>
          </p:cNvSpPr>
          <p:nvPr>
            <p:ph type="sldNum" sz="quarter" idx="12"/>
          </p:nvPr>
        </p:nvSpPr>
        <p:spPr/>
        <p:txBody>
          <a:bodyPr/>
          <a:lstStyle/>
          <a:p>
            <a:fld id="{9155582F-4C7A-41C7-B992-AD0C76DBDBCD}" type="slidenum">
              <a:rPr lang="en-GB" smtClean="0"/>
              <a:t>6</a:t>
            </a:fld>
            <a:endParaRPr lang="en-GB"/>
          </a:p>
        </p:txBody>
      </p:sp>
    </p:spTree>
    <p:extLst>
      <p:ext uri="{BB962C8B-B14F-4D97-AF65-F5344CB8AC3E}">
        <p14:creationId xmlns:p14="http://schemas.microsoft.com/office/powerpoint/2010/main" val="171222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IE" dirty="0"/>
              <a:t>Chemical Stains</a:t>
            </a:r>
          </a:p>
        </p:txBody>
      </p:sp>
      <p:sp>
        <p:nvSpPr>
          <p:cNvPr id="21506" name="Content Placeholder 1"/>
          <p:cNvSpPr>
            <a:spLocks noGrp="1"/>
          </p:cNvSpPr>
          <p:nvPr>
            <p:ph idx="1"/>
          </p:nvPr>
        </p:nvSpPr>
        <p:spPr/>
        <p:txBody>
          <a:bodyPr>
            <a:normAutofit lnSpcReduction="10000"/>
          </a:bodyPr>
          <a:lstStyle/>
          <a:p>
            <a:r>
              <a:rPr lang="en-GB" altLang="en-US" sz="2400" dirty="0"/>
              <a:t>Chemicals that react to the tannic acid in timber to change the colour of the wood.</a:t>
            </a:r>
          </a:p>
          <a:p>
            <a:r>
              <a:rPr lang="en-GB" altLang="en-US" sz="2400" dirty="0">
                <a:solidFill>
                  <a:srgbClr val="0070C0"/>
                </a:solidFill>
              </a:rPr>
              <a:t>Bichromate of potash</a:t>
            </a:r>
            <a:r>
              <a:rPr lang="en-GB" altLang="en-US" sz="2400" dirty="0"/>
              <a:t>: use this chemical with caution as it is poisonous.</a:t>
            </a:r>
          </a:p>
          <a:p>
            <a:r>
              <a:rPr lang="en-GB" altLang="en-US" sz="2400" dirty="0"/>
              <a:t>This will turn Mahagony a darker brown but leave the Boxwood Inlay yellow.</a:t>
            </a:r>
          </a:p>
          <a:p>
            <a:endParaRPr lang="en-GB" altLang="en-US" sz="2400" dirty="0"/>
          </a:p>
          <a:p>
            <a:endParaRPr lang="en-GB" altLang="en-US" sz="2400" dirty="0"/>
          </a:p>
          <a:p>
            <a:endParaRPr lang="en-GB" altLang="en-US" sz="2400" dirty="0"/>
          </a:p>
          <a:p>
            <a:endParaRPr lang="en-GB" altLang="en-US" sz="2400" dirty="0"/>
          </a:p>
          <a:p>
            <a:endParaRPr lang="en-GB" altLang="en-US" sz="2400" dirty="0"/>
          </a:p>
          <a:p>
            <a:endParaRPr lang="en-GB" altLang="en-US" sz="2400" dirty="0"/>
          </a:p>
          <a:p>
            <a:endParaRPr lang="en-GB" altLang="en-US" sz="2400" dirty="0"/>
          </a:p>
          <a:p>
            <a:r>
              <a:rPr lang="en-GB" altLang="en-US" sz="2400" dirty="0"/>
              <a:t>Click link to bring you to webpage where more </a:t>
            </a:r>
            <a:r>
              <a:rPr lang="en-GB" altLang="en-US" sz="2400" dirty="0">
                <a:hlinkClick r:id="rId2"/>
              </a:rPr>
              <a:t>data </a:t>
            </a:r>
            <a:r>
              <a:rPr lang="en-GB" altLang="en-US" sz="2400" dirty="0"/>
              <a:t>can be obtained.</a:t>
            </a:r>
          </a:p>
          <a:p>
            <a:pPr marL="114300" indent="0">
              <a:buNone/>
            </a:pPr>
            <a:endParaRPr lang="en-IE" altLang="en-US" sz="3200" dirty="0"/>
          </a:p>
          <a:p>
            <a:pPr marL="114300" indent="0">
              <a:buNone/>
            </a:pPr>
            <a:endParaRPr lang="en-IE" altLang="en-US" sz="3200" dirty="0"/>
          </a:p>
          <a:p>
            <a:pPr eaLnBrk="1" hangingPunct="1"/>
            <a:endParaRPr lang="en-IE" sz="3200" dirty="0"/>
          </a:p>
        </p:txBody>
      </p:sp>
      <p:sp>
        <p:nvSpPr>
          <p:cNvPr id="4" name="Footer Placeholder 3"/>
          <p:cNvSpPr>
            <a:spLocks noGrp="1"/>
          </p:cNvSpPr>
          <p:nvPr>
            <p:ph type="ftr" sz="quarter" idx="11"/>
          </p:nvPr>
        </p:nvSpPr>
        <p:spPr/>
        <p:txBody>
          <a:bodyPr/>
          <a:lstStyle/>
          <a:p>
            <a:r>
              <a:rPr lang="en-US"/>
              <a:t>Jennifer Byrne 2025</a:t>
            </a:r>
          </a:p>
        </p:txBody>
      </p:sp>
      <p:sp>
        <p:nvSpPr>
          <p:cNvPr id="2" name="Slide Number Placeholder 1"/>
          <p:cNvSpPr>
            <a:spLocks noGrp="1"/>
          </p:cNvSpPr>
          <p:nvPr>
            <p:ph type="sldNum" sz="quarter" idx="12"/>
          </p:nvPr>
        </p:nvSpPr>
        <p:spPr/>
        <p:txBody>
          <a:bodyPr/>
          <a:lstStyle/>
          <a:p>
            <a:fld id="{9155582F-4C7A-41C7-B992-AD0C76DBDBCD}" type="slidenum">
              <a:rPr lang="en-GB" smtClean="0"/>
              <a:t>7</a:t>
            </a:fld>
            <a:endParaRPr lang="en-GB"/>
          </a:p>
        </p:txBody>
      </p:sp>
      <p:pic>
        <p:nvPicPr>
          <p:cNvPr id="7" name="Picture 2">
            <a:extLst>
              <a:ext uri="{FF2B5EF4-FFF2-40B4-BE49-F238E27FC236}">
                <a16:creationId xmlns:a16="http://schemas.microsoft.com/office/drawing/2014/main" id="{E5667846-1BF5-A6E6-8FDD-E26DBCC5DCA4}"/>
              </a:ext>
            </a:extLst>
          </p:cNvPr>
          <p:cNvPicPr>
            <a:picLocks noChangeAspect="1" noChangeArrowheads="1"/>
          </p:cNvPicPr>
          <p:nvPr/>
        </p:nvPicPr>
        <p:blipFill>
          <a:blip r:embed="rId3" cstate="print"/>
          <a:srcRect/>
          <a:stretch>
            <a:fillRect/>
          </a:stretch>
        </p:blipFill>
        <p:spPr bwMode="auto">
          <a:xfrm>
            <a:off x="1001318" y="3364741"/>
            <a:ext cx="4187686" cy="2482339"/>
          </a:xfrm>
          <a:prstGeom prst="rect">
            <a:avLst/>
          </a:prstGeom>
          <a:noFill/>
          <a:ln w="9525">
            <a:noFill/>
            <a:miter lim="800000"/>
            <a:headEnd/>
            <a:tailEnd/>
          </a:ln>
        </p:spPr>
      </p:pic>
      <p:pic>
        <p:nvPicPr>
          <p:cNvPr id="8" name="Picture 2">
            <a:extLst>
              <a:ext uri="{FF2B5EF4-FFF2-40B4-BE49-F238E27FC236}">
                <a16:creationId xmlns:a16="http://schemas.microsoft.com/office/drawing/2014/main" id="{961248F2-4B61-BD92-F3D2-BB2C1E68B738}"/>
              </a:ext>
            </a:extLst>
          </p:cNvPr>
          <p:cNvPicPr>
            <a:picLocks noChangeAspect="1" noChangeArrowheads="1"/>
          </p:cNvPicPr>
          <p:nvPr/>
        </p:nvPicPr>
        <p:blipFill>
          <a:blip r:embed="rId4" cstate="print"/>
          <a:srcRect/>
          <a:stretch>
            <a:fillRect/>
          </a:stretch>
        </p:blipFill>
        <p:spPr bwMode="auto">
          <a:xfrm>
            <a:off x="5885459" y="3282000"/>
            <a:ext cx="4187686" cy="2565080"/>
          </a:xfrm>
          <a:prstGeom prst="rect">
            <a:avLst/>
          </a:prstGeom>
          <a:noFill/>
          <a:ln w="9525">
            <a:noFill/>
            <a:miter lim="800000"/>
            <a:headEnd/>
            <a:tailEnd/>
          </a:ln>
        </p:spPr>
      </p:pic>
    </p:spTree>
    <p:extLst>
      <p:ext uri="{BB962C8B-B14F-4D97-AF65-F5344CB8AC3E}">
        <p14:creationId xmlns:p14="http://schemas.microsoft.com/office/powerpoint/2010/main" val="149691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0786-B16D-3430-B9DB-B3E5D50426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6A2B99-2395-6352-DC6F-F339525F9BFB}"/>
              </a:ext>
            </a:extLst>
          </p:cNvPr>
          <p:cNvSpPr>
            <a:spLocks noGrp="1"/>
          </p:cNvSpPr>
          <p:nvPr>
            <p:ph type="title"/>
          </p:nvPr>
        </p:nvSpPr>
        <p:spPr/>
        <p:txBody>
          <a:bodyPr/>
          <a:lstStyle/>
          <a:p>
            <a:pPr>
              <a:defRPr/>
            </a:pPr>
            <a:r>
              <a:rPr lang="en-IE" dirty="0"/>
              <a:t>Chemical Stains</a:t>
            </a:r>
          </a:p>
        </p:txBody>
      </p:sp>
      <p:sp>
        <p:nvSpPr>
          <p:cNvPr id="21506" name="Content Placeholder 1">
            <a:extLst>
              <a:ext uri="{FF2B5EF4-FFF2-40B4-BE49-F238E27FC236}">
                <a16:creationId xmlns:a16="http://schemas.microsoft.com/office/drawing/2014/main" id="{12E69C9F-C5F9-2AE3-75C7-4E6134A8DC8D}"/>
              </a:ext>
            </a:extLst>
          </p:cNvPr>
          <p:cNvSpPr>
            <a:spLocks noGrp="1"/>
          </p:cNvSpPr>
          <p:nvPr>
            <p:ph idx="1"/>
          </p:nvPr>
        </p:nvSpPr>
        <p:spPr/>
        <p:txBody>
          <a:bodyPr>
            <a:normAutofit/>
          </a:bodyPr>
          <a:lstStyle/>
          <a:p>
            <a:r>
              <a:rPr lang="en-GB" altLang="en-US" sz="2400" dirty="0">
                <a:solidFill>
                  <a:srgbClr val="0070C0"/>
                </a:solidFill>
              </a:rPr>
              <a:t>Copper sulphate: </a:t>
            </a:r>
            <a:r>
              <a:rPr lang="en-GB" altLang="en-US" sz="2400" dirty="0"/>
              <a:t>is also known as Blue Vitriol.               			        Dissolve 2 ounces in a pint of water and use this                                                   as a 	stock solution. Caution Very Poisonous.</a:t>
            </a:r>
          </a:p>
          <a:p>
            <a:endParaRPr lang="en-GB" altLang="en-US" sz="2400" dirty="0"/>
          </a:p>
          <a:p>
            <a:r>
              <a:rPr lang="en-GB" altLang="en-US" sz="2400" dirty="0">
                <a:solidFill>
                  <a:srgbClr val="0070C0"/>
                </a:solidFill>
              </a:rPr>
              <a:t>Ammonia: </a:t>
            </a:r>
            <a:r>
              <a:rPr lang="en-GB" altLang="en-US" sz="2400" dirty="0"/>
              <a:t>the fumes react chemically with tannins in the wood causing it to permanently change colour.  The technique was popularized by Gustav Stickley and other Arts and Crafts furniture makers of his era.</a:t>
            </a:r>
          </a:p>
          <a:p>
            <a:r>
              <a:rPr lang="en-GB" altLang="en-US" sz="2400" dirty="0"/>
              <a:t>You cannot foresee what effect these chemical stains will have on the timber, so it is best to try them out on a sample first.</a:t>
            </a:r>
          </a:p>
          <a:p>
            <a:r>
              <a:rPr lang="en-GB" altLang="en-US" sz="2400" dirty="0"/>
              <a:t>For more information on chemicals visit </a:t>
            </a:r>
            <a:r>
              <a:rPr lang="en-GB" altLang="en-US" sz="2400" dirty="0">
                <a:hlinkClick r:id="rId2"/>
              </a:rPr>
              <a:t>Wood Finishing Enterprises. </a:t>
            </a:r>
            <a:endParaRPr lang="en-IE" altLang="en-US" sz="2400" dirty="0"/>
          </a:p>
          <a:p>
            <a:pPr marL="114300" indent="0">
              <a:buNone/>
            </a:pPr>
            <a:endParaRPr lang="en-IE" altLang="en-US" sz="3200" dirty="0"/>
          </a:p>
          <a:p>
            <a:pPr eaLnBrk="1" hangingPunct="1"/>
            <a:endParaRPr lang="en-IE" sz="3200" dirty="0"/>
          </a:p>
        </p:txBody>
      </p:sp>
      <p:sp>
        <p:nvSpPr>
          <p:cNvPr id="4" name="Footer Placeholder 3">
            <a:extLst>
              <a:ext uri="{FF2B5EF4-FFF2-40B4-BE49-F238E27FC236}">
                <a16:creationId xmlns:a16="http://schemas.microsoft.com/office/drawing/2014/main" id="{B9E05A2F-30C0-265C-A9B9-6B6117D912FA}"/>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81227F28-1EE2-0771-E9AD-176F46E71342}"/>
              </a:ext>
            </a:extLst>
          </p:cNvPr>
          <p:cNvSpPr>
            <a:spLocks noGrp="1"/>
          </p:cNvSpPr>
          <p:nvPr>
            <p:ph type="sldNum" sz="quarter" idx="12"/>
          </p:nvPr>
        </p:nvSpPr>
        <p:spPr/>
        <p:txBody>
          <a:bodyPr/>
          <a:lstStyle/>
          <a:p>
            <a:fld id="{9155582F-4C7A-41C7-B992-AD0C76DBDBCD}" type="slidenum">
              <a:rPr lang="en-GB" smtClean="0"/>
              <a:t>8</a:t>
            </a:fld>
            <a:endParaRPr lang="en-GB"/>
          </a:p>
        </p:txBody>
      </p:sp>
      <p:pic>
        <p:nvPicPr>
          <p:cNvPr id="5" name="Picture 4">
            <a:extLst>
              <a:ext uri="{FF2B5EF4-FFF2-40B4-BE49-F238E27FC236}">
                <a16:creationId xmlns:a16="http://schemas.microsoft.com/office/drawing/2014/main" id="{9F26F1F3-5BAD-9AD2-6B06-6A7BBC5E4E04}"/>
              </a:ext>
            </a:extLst>
          </p:cNvPr>
          <p:cNvPicPr>
            <a:picLocks noChangeAspect="1" noChangeArrowheads="1"/>
          </p:cNvPicPr>
          <p:nvPr/>
        </p:nvPicPr>
        <p:blipFill>
          <a:blip r:embed="rId3" cstate="print"/>
          <a:srcRect/>
          <a:stretch>
            <a:fillRect/>
          </a:stretch>
        </p:blipFill>
        <p:spPr bwMode="auto">
          <a:xfrm>
            <a:off x="7091154" y="921359"/>
            <a:ext cx="3261658" cy="1728192"/>
          </a:xfrm>
          <a:prstGeom prst="rect">
            <a:avLst/>
          </a:prstGeom>
          <a:noFill/>
          <a:ln w="9525">
            <a:noFill/>
            <a:miter lim="800000"/>
            <a:headEnd/>
            <a:tailEnd/>
          </a:ln>
        </p:spPr>
      </p:pic>
    </p:spTree>
    <p:extLst>
      <p:ext uri="{BB962C8B-B14F-4D97-AF65-F5344CB8AC3E}">
        <p14:creationId xmlns:p14="http://schemas.microsoft.com/office/powerpoint/2010/main" val="111370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A3329-FDF1-2AD4-90B8-6AA2C6C62B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7EF0B3-0D10-E33B-D88B-E6123A0F42B9}"/>
              </a:ext>
            </a:extLst>
          </p:cNvPr>
          <p:cNvSpPr>
            <a:spLocks noGrp="1"/>
          </p:cNvSpPr>
          <p:nvPr>
            <p:ph type="title"/>
          </p:nvPr>
        </p:nvSpPr>
        <p:spPr/>
        <p:txBody>
          <a:bodyPr/>
          <a:lstStyle/>
          <a:p>
            <a:pPr>
              <a:defRPr/>
            </a:pPr>
            <a:r>
              <a:rPr lang="en-IE" dirty="0"/>
              <a:t>Spirit Based </a:t>
            </a:r>
          </a:p>
        </p:txBody>
      </p:sp>
      <p:sp>
        <p:nvSpPr>
          <p:cNvPr id="21506" name="Content Placeholder 1">
            <a:extLst>
              <a:ext uri="{FF2B5EF4-FFF2-40B4-BE49-F238E27FC236}">
                <a16:creationId xmlns:a16="http://schemas.microsoft.com/office/drawing/2014/main" id="{62B783E4-EA44-BBB6-F264-BB24ED9729B9}"/>
              </a:ext>
            </a:extLst>
          </p:cNvPr>
          <p:cNvSpPr>
            <a:spLocks noGrp="1"/>
          </p:cNvSpPr>
          <p:nvPr>
            <p:ph idx="1"/>
          </p:nvPr>
        </p:nvSpPr>
        <p:spPr/>
        <p:txBody>
          <a:bodyPr>
            <a:normAutofit/>
          </a:bodyPr>
          <a:lstStyle/>
          <a:p>
            <a:r>
              <a:rPr lang="en-GB" altLang="en-US" sz="2400" dirty="0"/>
              <a:t>Dry pigment powder dissolved in methylated spirit and then add French polish.</a:t>
            </a:r>
          </a:p>
          <a:p>
            <a:r>
              <a:rPr lang="en-GB" altLang="en-US" sz="2400" dirty="0"/>
              <a:t>The polish acts as a binder otherwise the meths.  will evaporate leaving behind the pigment.</a:t>
            </a:r>
          </a:p>
          <a:p>
            <a:r>
              <a:rPr lang="en-GB" altLang="en-US" sz="2400" dirty="0"/>
              <a:t>Difficult to use on large surfaces.</a:t>
            </a:r>
          </a:p>
          <a:p>
            <a:r>
              <a:rPr lang="en-GB" altLang="en-US" sz="2400" dirty="0"/>
              <a:t>Also tends to fade. </a:t>
            </a:r>
          </a:p>
          <a:p>
            <a:r>
              <a:rPr lang="en-GB" altLang="en-US" sz="2400" dirty="0"/>
              <a:t>For range of colours click on the link below.</a:t>
            </a:r>
          </a:p>
          <a:p>
            <a:r>
              <a:rPr lang="en-GB" altLang="en-US" sz="2400" dirty="0">
                <a:hlinkClick r:id="rId2"/>
              </a:rPr>
              <a:t>Restoration Materials </a:t>
            </a:r>
            <a:endParaRPr lang="en-IE" altLang="en-US" sz="3200" dirty="0"/>
          </a:p>
          <a:p>
            <a:pPr eaLnBrk="1" hangingPunct="1"/>
            <a:endParaRPr lang="en-IE" sz="3200" dirty="0"/>
          </a:p>
        </p:txBody>
      </p:sp>
      <p:sp>
        <p:nvSpPr>
          <p:cNvPr id="4" name="Footer Placeholder 3">
            <a:extLst>
              <a:ext uri="{FF2B5EF4-FFF2-40B4-BE49-F238E27FC236}">
                <a16:creationId xmlns:a16="http://schemas.microsoft.com/office/drawing/2014/main" id="{D83E6764-6CB9-7B7B-6C0A-20CFBE0C2508}"/>
              </a:ext>
            </a:extLst>
          </p:cNvPr>
          <p:cNvSpPr>
            <a:spLocks noGrp="1"/>
          </p:cNvSpPr>
          <p:nvPr>
            <p:ph type="ftr" sz="quarter" idx="11"/>
          </p:nvPr>
        </p:nvSpPr>
        <p:spPr/>
        <p:txBody>
          <a:bodyPr/>
          <a:lstStyle/>
          <a:p>
            <a:r>
              <a:rPr lang="en-US"/>
              <a:t>Jennifer Byrne 2025</a:t>
            </a:r>
          </a:p>
        </p:txBody>
      </p:sp>
      <p:sp>
        <p:nvSpPr>
          <p:cNvPr id="2" name="Slide Number Placeholder 1">
            <a:extLst>
              <a:ext uri="{FF2B5EF4-FFF2-40B4-BE49-F238E27FC236}">
                <a16:creationId xmlns:a16="http://schemas.microsoft.com/office/drawing/2014/main" id="{0203390F-AD73-0DDB-7566-9EDF5D5D22AC}"/>
              </a:ext>
            </a:extLst>
          </p:cNvPr>
          <p:cNvSpPr>
            <a:spLocks noGrp="1"/>
          </p:cNvSpPr>
          <p:nvPr>
            <p:ph type="sldNum" sz="quarter" idx="12"/>
          </p:nvPr>
        </p:nvSpPr>
        <p:spPr/>
        <p:txBody>
          <a:bodyPr/>
          <a:lstStyle/>
          <a:p>
            <a:fld id="{9155582F-4C7A-41C7-B992-AD0C76DBDBCD}" type="slidenum">
              <a:rPr lang="en-GB" smtClean="0"/>
              <a:t>9</a:t>
            </a:fld>
            <a:endParaRPr lang="en-GB"/>
          </a:p>
        </p:txBody>
      </p:sp>
    </p:spTree>
    <p:extLst>
      <p:ext uri="{BB962C8B-B14F-4D97-AF65-F5344CB8AC3E}">
        <p14:creationId xmlns:p14="http://schemas.microsoft.com/office/powerpoint/2010/main" val="3405304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630</TotalTime>
  <Words>2074</Words>
  <Application>Microsoft Office PowerPoint</Application>
  <PresentationFormat>Widescreen</PresentationFormat>
  <Paragraphs>250</Paragraphs>
  <Slides>27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Calibri</vt:lpstr>
      <vt:lpstr>Cambria</vt:lpstr>
      <vt:lpstr>Adjacency</vt:lpstr>
      <vt:lpstr>PowerPoint Presentation</vt:lpstr>
      <vt:lpstr>Learning Outcomes </vt:lpstr>
      <vt:lpstr>Timber Preparation</vt:lpstr>
      <vt:lpstr>Methods of Application </vt:lpstr>
      <vt:lpstr>Wood Stains &amp; Finishes</vt:lpstr>
      <vt:lpstr>Water Based</vt:lpstr>
      <vt:lpstr>Chemical Stains</vt:lpstr>
      <vt:lpstr>Chemical Stains</vt:lpstr>
      <vt:lpstr>Spirit Based </vt:lpstr>
      <vt:lpstr>Oil Based </vt:lpstr>
      <vt:lpstr>Oil Based </vt:lpstr>
      <vt:lpstr>Oil Based (Cont.)</vt:lpstr>
      <vt:lpstr>Boiled Linseed Oil Vs 100% Pure Tung Oil After 5 Years </vt:lpstr>
      <vt:lpstr>Solvent based (varnish &amp; stain) </vt:lpstr>
      <vt:lpstr>French Polish</vt:lpstr>
      <vt:lpstr>French Polish</vt:lpstr>
      <vt:lpstr>French Polish</vt:lpstr>
      <vt:lpstr>Wax Polish</vt:lpstr>
      <vt:lpstr>Lacquer Health &amp; Safety</vt:lpstr>
      <vt:lpstr>Lacquer </vt:lpstr>
      <vt:lpstr>Lacquer </vt:lpstr>
      <vt:lpstr>Lacquer </vt:lpstr>
      <vt:lpstr>Lacquer </vt:lpstr>
      <vt:lpstr>Lacquer </vt:lpstr>
      <vt:lpstr>Faults with Spraying (Ph 6)   </vt:lpstr>
      <vt:lpstr>Faults with Spraying (Ph 6)   </vt:lpstr>
      <vt:lpstr>Revision</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Byrne</dc:creator>
  <cp:lastModifiedBy>Jennifer Byrne</cp:lastModifiedBy>
  <cp:revision>29</cp:revision>
  <dcterms:created xsi:type="dcterms:W3CDTF">2016-10-10T10:09:42Z</dcterms:created>
  <dcterms:modified xsi:type="dcterms:W3CDTF">2025-05-10T08:37:34Z</dcterms:modified>
</cp:coreProperties>
</file>